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7" r:id="rId2"/>
    <p:sldId id="259" r:id="rId3"/>
    <p:sldId id="260" r:id="rId4"/>
    <p:sldId id="261" r:id="rId5"/>
    <p:sldId id="278" r:id="rId6"/>
    <p:sldId id="304" r:id="rId7"/>
    <p:sldId id="310" r:id="rId8"/>
    <p:sldId id="279" r:id="rId9"/>
    <p:sldId id="262" r:id="rId10"/>
    <p:sldId id="263" r:id="rId11"/>
    <p:sldId id="264" r:id="rId12"/>
    <p:sldId id="265" r:id="rId13"/>
    <p:sldId id="308" r:id="rId14"/>
    <p:sldId id="266" r:id="rId15"/>
    <p:sldId id="280" r:id="rId16"/>
    <p:sldId id="301" r:id="rId17"/>
    <p:sldId id="267" r:id="rId18"/>
    <p:sldId id="281" r:id="rId19"/>
    <p:sldId id="268" r:id="rId20"/>
    <p:sldId id="285" r:id="rId21"/>
    <p:sldId id="273" r:id="rId22"/>
    <p:sldId id="283" r:id="rId23"/>
    <p:sldId id="309" r:id="rId24"/>
    <p:sldId id="311" r:id="rId25"/>
    <p:sldId id="286" r:id="rId26"/>
    <p:sldId id="287" r:id="rId27"/>
    <p:sldId id="305" r:id="rId28"/>
    <p:sldId id="288" r:id="rId29"/>
    <p:sldId id="289" r:id="rId30"/>
    <p:sldId id="290" r:id="rId31"/>
    <p:sldId id="291" r:id="rId32"/>
    <p:sldId id="292" r:id="rId33"/>
    <p:sldId id="293" r:id="rId34"/>
    <p:sldId id="306" r:id="rId35"/>
    <p:sldId id="294" r:id="rId36"/>
    <p:sldId id="302" r:id="rId37"/>
    <p:sldId id="303" r:id="rId38"/>
    <p:sldId id="295" r:id="rId39"/>
    <p:sldId id="296" r:id="rId40"/>
    <p:sldId id="297" r:id="rId41"/>
    <p:sldId id="298" r:id="rId42"/>
    <p:sldId id="299" r:id="rId43"/>
    <p:sldId id="300" r:id="rId44"/>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napToGrid="0">
      <p:cViewPr varScale="1">
        <p:scale>
          <a:sx n="70" d="100"/>
          <a:sy n="70" d="100"/>
        </p:scale>
        <p:origin x="6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8F8-42F3-9A3C-14FA82B7C5BE}"/>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8F8-42F3-9A3C-14FA82B7C5BE}"/>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8F8-42F3-9A3C-14FA82B7C5BE}"/>
            </c:ext>
          </c:extLst>
        </c:ser>
        <c:dLbls>
          <c:showLegendKey val="0"/>
          <c:showVal val="0"/>
          <c:showCatName val="0"/>
          <c:showSerName val="0"/>
          <c:showPercent val="0"/>
          <c:showBubbleSize val="0"/>
        </c:dLbls>
        <c:gapWidth val="150"/>
        <c:shape val="box"/>
        <c:axId val="-990762688"/>
        <c:axId val="-990764864"/>
        <c:axId val="-1001279968"/>
      </c:bar3DChart>
      <c:catAx>
        <c:axId val="-990762688"/>
        <c:scaling>
          <c:orientation val="minMax"/>
        </c:scaling>
        <c:delete val="0"/>
        <c:axPos val="b"/>
        <c:numFmt formatCode="General" sourceLinked="1"/>
        <c:majorTickMark val="out"/>
        <c:minorTickMark val="none"/>
        <c:tickLblPos val="nextTo"/>
        <c:crossAx val="-990764864"/>
        <c:crosses val="autoZero"/>
        <c:auto val="1"/>
        <c:lblAlgn val="ctr"/>
        <c:lblOffset val="100"/>
        <c:noMultiLvlLbl val="0"/>
      </c:catAx>
      <c:valAx>
        <c:axId val="-990764864"/>
        <c:scaling>
          <c:orientation val="minMax"/>
        </c:scaling>
        <c:delete val="0"/>
        <c:axPos val="l"/>
        <c:majorGridlines/>
        <c:numFmt formatCode="General" sourceLinked="1"/>
        <c:majorTickMark val="out"/>
        <c:minorTickMark val="none"/>
        <c:tickLblPos val="nextTo"/>
        <c:crossAx val="-990762688"/>
        <c:crosses val="autoZero"/>
        <c:crossBetween val="between"/>
      </c:valAx>
      <c:serAx>
        <c:axId val="-1001279968"/>
        <c:scaling>
          <c:orientation val="minMax"/>
        </c:scaling>
        <c:delete val="0"/>
        <c:axPos val="b"/>
        <c:majorTickMark val="out"/>
        <c:minorTickMark val="none"/>
        <c:tickLblPos val="nextTo"/>
        <c:crossAx val="-990764864"/>
        <c:crosses val="autoZero"/>
      </c:ser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E0C65-46E5-4E6A-BCDC-D21A7097FA3E}" type="datetimeFigureOut">
              <a:rPr lang="en-GB" smtClean="0"/>
              <a:t>27/03/2023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70ECBE-B892-4420-8BF2-6D2B77EAF360}" type="slidenum">
              <a:rPr lang="en-GB" smtClean="0"/>
              <a:t>‹#›</a:t>
            </a:fld>
            <a:endParaRPr lang="en-GB"/>
          </a:p>
        </p:txBody>
      </p:sp>
    </p:spTree>
    <p:extLst>
      <p:ext uri="{BB962C8B-B14F-4D97-AF65-F5344CB8AC3E}">
        <p14:creationId xmlns:p14="http://schemas.microsoft.com/office/powerpoint/2010/main" val="1759881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5967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9271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95415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44040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537591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50D8BCC-FC1C-4562-83BF-4D7E85CB2F34}" type="slidenum">
              <a:rPr lang="en-US" smtClean="0">
                <a:solidFill>
                  <a:prstClr val="black">
                    <a:tint val="75000"/>
                  </a:prstClr>
                </a:solidFill>
              </a:rPr>
              <a:pPr/>
              <a:t>‹#›</a:t>
            </a:fld>
            <a:endParaRPr lang="en-US" dirty="0">
              <a:solidFill>
                <a:prstClr val="black">
                  <a:tint val="75000"/>
                </a:prstClr>
              </a:solidFill>
            </a:endParaRPr>
          </a:p>
        </p:txBody>
      </p:sp>
      <p:sp>
        <p:nvSpPr>
          <p:cNvPr id="2" name="Title 1"/>
          <p:cNvSpPr>
            <a:spLocks noGrp="1"/>
          </p:cNvSpPr>
          <p:nvPr>
            <p:ph type="ctrTitle"/>
          </p:nvPr>
        </p:nvSpPr>
        <p:spPr>
          <a:xfrm>
            <a:off x="838202" y="1302026"/>
            <a:ext cx="10515597" cy="689114"/>
          </a:xfrm>
        </p:spPr>
        <p:txBody>
          <a:bodyPr anchor="b">
            <a:normAutofit/>
          </a:bodyPr>
          <a:lstStyle>
            <a:lvl1pPr algn="ctr">
              <a:defRPr sz="3200"/>
            </a:lvl1pPr>
          </a:lstStyle>
          <a:p>
            <a:r>
              <a:rPr lang="en-US" dirty="0"/>
              <a:t>Click to edit Master title style</a:t>
            </a:r>
          </a:p>
        </p:txBody>
      </p:sp>
      <p:sp>
        <p:nvSpPr>
          <p:cNvPr id="3" name="Subtitle 2"/>
          <p:cNvSpPr>
            <a:spLocks noGrp="1"/>
          </p:cNvSpPr>
          <p:nvPr>
            <p:ph type="subTitle" idx="1"/>
          </p:nvPr>
        </p:nvSpPr>
        <p:spPr>
          <a:xfrm>
            <a:off x="1506331" y="2553749"/>
            <a:ext cx="9144000" cy="1063694"/>
          </a:xfrm>
        </p:spPr>
        <p:txBody>
          <a:bodyPr>
            <a:normAutofit/>
          </a:bodyPr>
          <a:lstStyle>
            <a:lvl1pPr marL="0" indent="0" algn="ctr">
              <a:buNone/>
              <a:defRPr sz="3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3072E454-BB3E-4CF4-BBDA-82FF47A90676}" type="datetime1">
              <a:rPr lang="en-US" smtClean="0">
                <a:solidFill>
                  <a:prstClr val="black">
                    <a:tint val="75000"/>
                  </a:prstClr>
                </a:solidFill>
              </a:rPr>
              <a:pPr/>
              <a:t>3/27/2023</a:t>
            </a:fld>
            <a:endParaRPr lang="en-US">
              <a:solidFill>
                <a:prstClr val="black">
                  <a:tint val="75000"/>
                </a:prstClr>
              </a:solidFill>
            </a:endParaRPr>
          </a:p>
        </p:txBody>
      </p:sp>
      <p:sp>
        <p:nvSpPr>
          <p:cNvPr id="5" name="Footer Placeholder 4"/>
          <p:cNvSpPr>
            <a:spLocks noGrp="1"/>
          </p:cNvSpPr>
          <p:nvPr>
            <p:ph type="ftr" sz="quarter" idx="11"/>
          </p:nvPr>
        </p:nvSpPr>
        <p:spPr>
          <a:xfrm>
            <a:off x="3978137" y="6356351"/>
            <a:ext cx="4200387" cy="365125"/>
          </a:xfrm>
        </p:spPr>
        <p:txBody>
          <a:bodyPr/>
          <a:lstStyle/>
          <a:p>
            <a:r>
              <a:rPr lang="en-GB">
                <a:solidFill>
                  <a:prstClr val="black">
                    <a:tint val="75000"/>
                  </a:prstClr>
                </a:solidFill>
              </a:rPr>
              <a:t>ELEC2208 – Power Electronics and Drives</a:t>
            </a:r>
            <a:endParaRPr lang="en-US" dirty="0">
              <a:solidFill>
                <a:prstClr val="black">
                  <a:tint val="75000"/>
                </a:prstClr>
              </a:solidFill>
            </a:endParaRPr>
          </a:p>
        </p:txBody>
      </p:sp>
      <p:sp>
        <p:nvSpPr>
          <p:cNvPr id="16" name="Content Placeholder 2"/>
          <p:cNvSpPr>
            <a:spLocks noGrp="1"/>
          </p:cNvSpPr>
          <p:nvPr>
            <p:ph sz="half" idx="13"/>
          </p:nvPr>
        </p:nvSpPr>
        <p:spPr>
          <a:xfrm>
            <a:off x="1506331" y="4180053"/>
            <a:ext cx="9161669" cy="1698234"/>
          </a:xfrm>
        </p:spPr>
        <p:txBody>
          <a:bodyPr>
            <a:normAutofit/>
          </a:bodyPr>
          <a:lstStyle>
            <a:lvl1pPr marL="0" indent="0" algn="ctr">
              <a:buNone/>
              <a:defRPr sz="2200"/>
            </a:lvl1pPr>
          </a:lstStyle>
          <a:p>
            <a:pPr lvl="0"/>
            <a:r>
              <a:rPr lang="en-US" dirty="0"/>
              <a:t>Click to edit Master text styles</a:t>
            </a:r>
          </a:p>
        </p:txBody>
      </p:sp>
    </p:spTree>
    <p:extLst>
      <p:ext uri="{BB962C8B-B14F-4D97-AF65-F5344CB8AC3E}">
        <p14:creationId xmlns:p14="http://schemas.microsoft.com/office/powerpoint/2010/main" val="2081415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POnTheFly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graphicFrame>
        <p:nvGraphicFramePr>
          <p:cNvPr id="6" name="TPChart" hidden="1"/>
          <p:cNvGraphicFramePr/>
          <p:nvPr userDrawn="1"/>
        </p:nvGraphicFramePr>
        <p:xfrm>
          <a:off x="6350000" y="1600200"/>
          <a:ext cx="2540000" cy="254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64891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802713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50D8BCC-FC1C-4562-83BF-4D7E85CB2F34}" type="slidenum">
              <a:rPr lang="en-US" smtClean="0"/>
              <a:pPr/>
              <a:t>‹#›</a:t>
            </a:fld>
            <a:endParaRPr lang="en-US" dirty="0"/>
          </a:p>
        </p:txBody>
      </p:sp>
      <p:sp>
        <p:nvSpPr>
          <p:cNvPr id="2" name="Title 1"/>
          <p:cNvSpPr>
            <a:spLocks noGrp="1"/>
          </p:cNvSpPr>
          <p:nvPr>
            <p:ph type="ctrTitle"/>
          </p:nvPr>
        </p:nvSpPr>
        <p:spPr>
          <a:xfrm>
            <a:off x="838202" y="1302026"/>
            <a:ext cx="10515597" cy="689114"/>
          </a:xfrm>
        </p:spPr>
        <p:txBody>
          <a:bodyPr anchor="b">
            <a:normAutofit/>
          </a:bodyPr>
          <a:lstStyle>
            <a:lvl1pPr algn="ctr">
              <a:defRPr sz="3200"/>
            </a:lvl1pPr>
          </a:lstStyle>
          <a:p>
            <a:r>
              <a:rPr lang="en-US" dirty="0"/>
              <a:t>Click to edit Master title style</a:t>
            </a:r>
          </a:p>
        </p:txBody>
      </p:sp>
      <p:sp>
        <p:nvSpPr>
          <p:cNvPr id="3" name="Subtitle 2"/>
          <p:cNvSpPr>
            <a:spLocks noGrp="1"/>
          </p:cNvSpPr>
          <p:nvPr>
            <p:ph type="subTitle" idx="1"/>
          </p:nvPr>
        </p:nvSpPr>
        <p:spPr>
          <a:xfrm>
            <a:off x="1506331" y="2553749"/>
            <a:ext cx="9144000" cy="1063694"/>
          </a:xfrm>
        </p:spPr>
        <p:txBody>
          <a:bodyPr>
            <a:normAutofit/>
          </a:bodyPr>
          <a:lstStyle>
            <a:lvl1pPr marL="0" indent="0" algn="ctr">
              <a:buNone/>
              <a:defRPr sz="3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3072E454-BB3E-4CF4-BBDA-82FF47A90676}" type="datetime1">
              <a:rPr lang="en-US" smtClean="0"/>
              <a:t>3/27/2023</a:t>
            </a:fld>
            <a:endParaRPr lang="en-US"/>
          </a:p>
        </p:txBody>
      </p:sp>
      <p:sp>
        <p:nvSpPr>
          <p:cNvPr id="5" name="Footer Placeholder 4"/>
          <p:cNvSpPr>
            <a:spLocks noGrp="1"/>
          </p:cNvSpPr>
          <p:nvPr>
            <p:ph type="ftr" sz="quarter" idx="11"/>
          </p:nvPr>
        </p:nvSpPr>
        <p:spPr>
          <a:xfrm>
            <a:off x="3978137" y="6356351"/>
            <a:ext cx="4200387" cy="365125"/>
          </a:xfrm>
        </p:spPr>
        <p:txBody>
          <a:bodyPr/>
          <a:lstStyle/>
          <a:p>
            <a:r>
              <a:rPr lang="en-GB"/>
              <a:t>ELEC2208 – Power Electronics and Drives</a:t>
            </a:r>
            <a:endParaRPr lang="en-US" dirty="0"/>
          </a:p>
        </p:txBody>
      </p:sp>
      <p:sp>
        <p:nvSpPr>
          <p:cNvPr id="16" name="Content Placeholder 2"/>
          <p:cNvSpPr>
            <a:spLocks noGrp="1"/>
          </p:cNvSpPr>
          <p:nvPr>
            <p:ph sz="half" idx="13"/>
          </p:nvPr>
        </p:nvSpPr>
        <p:spPr>
          <a:xfrm>
            <a:off x="1506331" y="4180053"/>
            <a:ext cx="9161669" cy="1698234"/>
          </a:xfrm>
        </p:spPr>
        <p:txBody>
          <a:bodyPr>
            <a:normAutofit/>
          </a:bodyPr>
          <a:lstStyle>
            <a:lvl1pPr marL="0" indent="0" algn="ctr">
              <a:buNone/>
              <a:defRPr sz="2200"/>
            </a:lvl1pPr>
          </a:lstStyle>
          <a:p>
            <a:pPr lvl="0"/>
            <a:r>
              <a:rPr lang="en-US" dirty="0"/>
              <a:t>Click to edit Master text styles</a:t>
            </a:r>
          </a:p>
        </p:txBody>
      </p:sp>
    </p:spTree>
    <p:extLst>
      <p:ext uri="{BB962C8B-B14F-4D97-AF65-F5344CB8AC3E}">
        <p14:creationId xmlns:p14="http://schemas.microsoft.com/office/powerpoint/2010/main" val="1550920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59217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7186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34762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450016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18208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92144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78308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80429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D24002-B881-4164-B71F-DD2390E87680}" type="datetimeFigureOut">
              <a:rPr lang="fr-FR" smtClean="0">
                <a:solidFill>
                  <a:prstClr val="black">
                    <a:tint val="75000"/>
                  </a:prstClr>
                </a:solidFill>
              </a:rPr>
              <a:pPr/>
              <a:t>27/03/2023</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3CAF5-23AF-4DC3-8998-C36242F7293D}"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266700" y="139700"/>
            <a:ext cx="11658600" cy="464343"/>
          </a:xfrm>
          <a:prstGeom prst="rect">
            <a:avLst/>
          </a:prstGeom>
          <a:solidFill>
            <a:schemeClr val="bg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8" name="Rectangle 7"/>
          <p:cNvSpPr/>
          <p:nvPr userDrawn="1"/>
        </p:nvSpPr>
        <p:spPr>
          <a:xfrm>
            <a:off x="266700" y="456406"/>
            <a:ext cx="11658600" cy="205304"/>
          </a:xfrm>
          <a:prstGeom prst="rect">
            <a:avLst/>
          </a:prstGeom>
          <a:solidFill>
            <a:schemeClr val="bg2">
              <a:lumMod val="9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5" name="Rectangle 14"/>
          <p:cNvSpPr/>
          <p:nvPr userDrawn="1"/>
        </p:nvSpPr>
        <p:spPr>
          <a:xfrm>
            <a:off x="266700" y="6193077"/>
            <a:ext cx="11658600" cy="464343"/>
          </a:xfrm>
          <a:prstGeom prst="rect">
            <a:avLst/>
          </a:prstGeom>
          <a:solidFill>
            <a:schemeClr val="bg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16" name="Rectangle 15"/>
          <p:cNvSpPr/>
          <p:nvPr userDrawn="1"/>
        </p:nvSpPr>
        <p:spPr>
          <a:xfrm>
            <a:off x="266700" y="6509782"/>
            <a:ext cx="11658600" cy="348217"/>
          </a:xfrm>
          <a:prstGeom prst="rect">
            <a:avLst/>
          </a:prstGeom>
          <a:solidFill>
            <a:schemeClr val="bg2">
              <a:lumMod val="9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7" name="TextBox 16"/>
          <p:cNvSpPr txBox="1"/>
          <p:nvPr userDrawn="1"/>
        </p:nvSpPr>
        <p:spPr>
          <a:xfrm>
            <a:off x="292548" y="6166368"/>
            <a:ext cx="1940211" cy="369332"/>
          </a:xfrm>
          <a:prstGeom prst="rect">
            <a:avLst/>
          </a:prstGeom>
          <a:noFill/>
        </p:spPr>
        <p:txBody>
          <a:bodyPr wrap="none" rtlCol="0" anchor="ctr">
            <a:spAutoFit/>
          </a:bodyPr>
          <a:lstStyle/>
          <a:p>
            <a:r>
              <a:rPr lang="en-GB" dirty="0">
                <a:solidFill>
                  <a:srgbClr val="E7E6E6">
                    <a:lumMod val="90000"/>
                  </a:srgbClr>
                </a:solidFill>
              </a:rPr>
              <a:t>Dr Frederic Gardes</a:t>
            </a:r>
            <a:endParaRPr lang="fr-FR" dirty="0">
              <a:solidFill>
                <a:srgbClr val="E7E6E6">
                  <a:lumMod val="90000"/>
                </a:srgbClr>
              </a:solidFill>
            </a:endParaRPr>
          </a:p>
        </p:txBody>
      </p:sp>
      <p:sp>
        <p:nvSpPr>
          <p:cNvPr id="19" name="TextBox 18"/>
          <p:cNvSpPr txBox="1"/>
          <p:nvPr userDrawn="1"/>
        </p:nvSpPr>
        <p:spPr>
          <a:xfrm>
            <a:off x="266700" y="6515416"/>
            <a:ext cx="4318618" cy="369332"/>
          </a:xfrm>
          <a:prstGeom prst="rect">
            <a:avLst/>
          </a:prstGeom>
          <a:noFill/>
        </p:spPr>
        <p:txBody>
          <a:bodyPr wrap="none" rtlCol="0" anchor="ctr">
            <a:spAutoFit/>
          </a:bodyPr>
          <a:lstStyle/>
          <a:p>
            <a:r>
              <a:rPr lang="en-GB" dirty="0">
                <a:solidFill>
                  <a:srgbClr val="E7E6E6">
                    <a:lumMod val="75000"/>
                  </a:srgbClr>
                </a:solidFill>
              </a:rPr>
              <a:t>Power electronics and Drives – ELEC2208 - 1</a:t>
            </a:r>
            <a:endParaRPr lang="fr-FR" dirty="0">
              <a:solidFill>
                <a:srgbClr val="E7E6E6">
                  <a:lumMod val="75000"/>
                </a:srgbClr>
              </a:solidFill>
            </a:endParaRPr>
          </a:p>
        </p:txBody>
      </p:sp>
      <p:sp>
        <p:nvSpPr>
          <p:cNvPr id="23" name="TextBox 22"/>
          <p:cNvSpPr txBox="1"/>
          <p:nvPr userDrawn="1"/>
        </p:nvSpPr>
        <p:spPr>
          <a:xfrm>
            <a:off x="9235789" y="6176963"/>
            <a:ext cx="2704715" cy="369332"/>
          </a:xfrm>
          <a:prstGeom prst="rect">
            <a:avLst/>
          </a:prstGeom>
          <a:noFill/>
        </p:spPr>
        <p:txBody>
          <a:bodyPr wrap="none" rtlCol="0" anchor="ctr">
            <a:spAutoFit/>
          </a:bodyPr>
          <a:lstStyle/>
          <a:p>
            <a:r>
              <a:rPr lang="en-GB" dirty="0">
                <a:solidFill>
                  <a:srgbClr val="E7E6E6">
                    <a:lumMod val="90000"/>
                  </a:srgbClr>
                </a:solidFill>
              </a:rPr>
              <a:t>University of Southampton</a:t>
            </a:r>
            <a:endParaRPr lang="fr-FR" dirty="0">
              <a:solidFill>
                <a:srgbClr val="E7E6E6">
                  <a:lumMod val="90000"/>
                </a:srgbClr>
              </a:solidFill>
            </a:endParaRPr>
          </a:p>
        </p:txBody>
      </p:sp>
    </p:spTree>
    <p:extLst>
      <p:ext uri="{BB962C8B-B14F-4D97-AF65-F5344CB8AC3E}">
        <p14:creationId xmlns:p14="http://schemas.microsoft.com/office/powerpoint/2010/main" val="2009510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BstZUC4tcOA?feature=oembed"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oleObject" Target="../embeddings/oleObject10.bin"/><Relationship Id="rId1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6.wmf"/><Relationship Id="rId5" Type="http://schemas.openxmlformats.org/officeDocument/2006/relationships/oleObject" Target="../embeddings/oleObject1.bin"/><Relationship Id="rId10" Type="http://schemas.openxmlformats.org/officeDocument/2006/relationships/image" Target="../media/image18.png"/><Relationship Id="rId4" Type="http://schemas.openxmlformats.org/officeDocument/2006/relationships/image" Target="../media/image15.emf"/><Relationship Id="rId9" Type="http://schemas.openxmlformats.org/officeDocument/2006/relationships/image" Target="../media/image17.png"/><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50.png"/><Relationship Id="rId7"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emf"/><Relationship Id="rId9"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60.png"/><Relationship Id="rId2" Type="http://schemas.openxmlformats.org/officeDocument/2006/relationships/image" Target="../media/image24.png"/><Relationship Id="rId1" Type="http://schemas.openxmlformats.org/officeDocument/2006/relationships/slideLayout" Target="../slideLayouts/slideLayout2.xml"/><Relationship Id="rId11" Type="http://schemas.openxmlformats.org/officeDocument/2006/relationships/image" Target="../media/image28.jpeg"/><Relationship Id="rId5" Type="http://schemas.openxmlformats.org/officeDocument/2006/relationships/image" Target="../media/image27.png"/><Relationship Id="rId1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 Id="rId10" Type="http://schemas.openxmlformats.org/officeDocument/2006/relationships/image" Target="../media/image290.png"/><Relationship Id="rId9" Type="http://schemas.openxmlformats.org/officeDocument/2006/relationships/image" Target="../media/image28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QgNElETsJ20?feature=oembed"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video" Target="https://www.youtube.com/embed/gxFRlkZMcJY?feature=oembe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emf"/><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video" Target="https://www.youtube.com/embed/MkWQ9bAe5dA?feature=oembed"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oEPrXljqeHA?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JU4Xxwv1TI?feature=oembe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54200" y="1175657"/>
            <a:ext cx="7886700" cy="218984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rgbClr val="E7E6E6">
                    <a:lumMod val="50000"/>
                  </a:srgbClr>
                </a:solidFill>
              </a:rPr>
              <a:t>Power electronic and drives: ELEC 2208 – 3</a:t>
            </a:r>
          </a:p>
          <a:p>
            <a:pPr algn="ctr"/>
            <a:r>
              <a:rPr lang="en-US" sz="3200" b="1" dirty="0">
                <a:solidFill>
                  <a:prstClr val="white"/>
                </a:solidFill>
              </a:rPr>
              <a:t>Chapter 1: Electromagnetic and Mechanical Fundamentals</a:t>
            </a:r>
            <a:endParaRPr lang="fr-FR" sz="3200" dirty="0">
              <a:solidFill>
                <a:srgbClr val="E7E6E6">
                  <a:lumMod val="50000"/>
                </a:srgbClr>
              </a:solidFill>
            </a:endParaRPr>
          </a:p>
        </p:txBody>
      </p:sp>
      <p:sp>
        <p:nvSpPr>
          <p:cNvPr id="5" name="Rectangle 4"/>
          <p:cNvSpPr/>
          <p:nvPr/>
        </p:nvSpPr>
        <p:spPr>
          <a:xfrm>
            <a:off x="4027578" y="3701534"/>
            <a:ext cx="3539944" cy="1569660"/>
          </a:xfrm>
          <a:prstGeom prst="rect">
            <a:avLst/>
          </a:prstGeom>
        </p:spPr>
        <p:txBody>
          <a:bodyPr wrap="none">
            <a:spAutoFit/>
          </a:bodyPr>
          <a:lstStyle/>
          <a:p>
            <a:pPr algn="ctr"/>
            <a:r>
              <a:rPr lang="en-GB" sz="2400" dirty="0">
                <a:solidFill>
                  <a:srgbClr val="E7E6E6">
                    <a:lumMod val="50000"/>
                  </a:srgbClr>
                </a:solidFill>
              </a:rPr>
              <a:t>Dr Frederic Gardes</a:t>
            </a:r>
          </a:p>
          <a:p>
            <a:pPr algn="ctr"/>
            <a:r>
              <a:rPr lang="en-GB" sz="2400" dirty="0">
                <a:solidFill>
                  <a:srgbClr val="E7E6E6">
                    <a:lumMod val="50000"/>
                  </a:srgbClr>
                </a:solidFill>
              </a:rPr>
              <a:t>University of Southampton</a:t>
            </a:r>
          </a:p>
          <a:p>
            <a:pPr algn="ctr"/>
            <a:endParaRPr lang="en-GB" sz="2400" dirty="0">
              <a:solidFill>
                <a:srgbClr val="E7E6E6">
                  <a:lumMod val="50000"/>
                </a:srgbClr>
              </a:solidFill>
            </a:endParaRPr>
          </a:p>
          <a:p>
            <a:pPr algn="ctr"/>
            <a:endParaRPr lang="fr-FR" sz="2400" dirty="0">
              <a:solidFill>
                <a:prstClr val="black"/>
              </a:solidFill>
            </a:endParaRPr>
          </a:p>
        </p:txBody>
      </p:sp>
    </p:spTree>
    <p:extLst>
      <p:ext uri="{BB962C8B-B14F-4D97-AF65-F5344CB8AC3E}">
        <p14:creationId xmlns:p14="http://schemas.microsoft.com/office/powerpoint/2010/main" val="2279641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Proof - free body diagram</a:t>
            </a:r>
            <a:endParaRPr lang="en-GB"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153" y="1987832"/>
            <a:ext cx="5798847" cy="396125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12022" y="3499449"/>
            <a:ext cx="3169338" cy="2356624"/>
          </a:xfrm>
          <a:prstGeom prst="rect">
            <a:avLst/>
          </a:prstGeom>
        </p:spPr>
      </p:pic>
      <p:sp>
        <p:nvSpPr>
          <p:cNvPr id="8" name="Rectangle 7"/>
          <p:cNvSpPr/>
          <p:nvPr/>
        </p:nvSpPr>
        <p:spPr>
          <a:xfrm>
            <a:off x="1760844" y="1341501"/>
            <a:ext cx="3048000" cy="646331"/>
          </a:xfrm>
          <a:prstGeom prst="rect">
            <a:avLst/>
          </a:prstGeom>
        </p:spPr>
        <p:txBody>
          <a:bodyPr wrap="square">
            <a:spAutoFit/>
          </a:bodyPr>
          <a:lstStyle/>
          <a:p>
            <a:r>
              <a:rPr lang="en-US" dirty="0">
                <a:solidFill>
                  <a:srgbClr val="FF0000"/>
                </a:solidFill>
              </a:rPr>
              <a:t>Other source, note the difference in symbols.</a:t>
            </a:r>
            <a:endParaRPr lang="en-GB" dirty="0">
              <a:solidFill>
                <a:srgbClr val="FF0000"/>
              </a:solidFill>
            </a:endParaRPr>
          </a:p>
        </p:txBody>
      </p:sp>
      <p:sp>
        <p:nvSpPr>
          <p:cNvPr id="9" name="Subtitle 4"/>
          <p:cNvSpPr txBox="1">
            <a:spLocks/>
          </p:cNvSpPr>
          <p:nvPr/>
        </p:nvSpPr>
        <p:spPr>
          <a:xfrm>
            <a:off x="5967644" y="1553076"/>
            <a:ext cx="5718388" cy="4318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GB" dirty="0"/>
              <a:t>Consider an "unwrapped“ thread </a:t>
            </a:r>
          </a:p>
          <a:p>
            <a:pPr marL="457200" indent="-457200"/>
            <a:r>
              <a:rPr lang="en-GB" dirty="0"/>
              <a:t>Load force is downwards </a:t>
            </a:r>
          </a:p>
          <a:p>
            <a:pPr marL="457200" indent="-457200"/>
            <a:r>
              <a:rPr lang="en-GB" dirty="0"/>
              <a:t>Friction parallel to the hypotenuse.</a:t>
            </a:r>
            <a:endParaRPr lang="fr-FR" dirty="0"/>
          </a:p>
        </p:txBody>
      </p:sp>
      <p:sp>
        <p:nvSpPr>
          <p:cNvPr id="2" name="TextBox 1">
            <a:extLst>
              <a:ext uri="{FF2B5EF4-FFF2-40B4-BE49-F238E27FC236}">
                <a16:creationId xmlns:a16="http://schemas.microsoft.com/office/drawing/2014/main" id="{8B6CB700-141F-3E18-E806-C7865F711A46}"/>
              </a:ext>
            </a:extLst>
          </p:cNvPr>
          <p:cNvSpPr txBox="1"/>
          <p:nvPr/>
        </p:nvSpPr>
        <p:spPr>
          <a:xfrm>
            <a:off x="6410096" y="2929740"/>
            <a:ext cx="3167406" cy="369332"/>
          </a:xfrm>
          <a:prstGeom prst="rect">
            <a:avLst/>
          </a:prstGeom>
          <a:noFill/>
        </p:spPr>
        <p:txBody>
          <a:bodyPr wrap="none" rtlCol="0">
            <a:spAutoFit/>
          </a:bodyPr>
          <a:lstStyle/>
          <a:p>
            <a:r>
              <a:rPr lang="en-GB" dirty="0"/>
              <a:t>-Normal reaction to the plane </a:t>
            </a:r>
            <a:r>
              <a:rPr lang="en-GB" b="1" dirty="0"/>
              <a:t>N</a:t>
            </a:r>
          </a:p>
        </p:txBody>
      </p:sp>
      <p:sp>
        <p:nvSpPr>
          <p:cNvPr id="3" name="TextBox 2">
            <a:extLst>
              <a:ext uri="{FF2B5EF4-FFF2-40B4-BE49-F238E27FC236}">
                <a16:creationId xmlns:a16="http://schemas.microsoft.com/office/drawing/2014/main" id="{3B81DBF4-7252-C767-901D-A944C6BCB262}"/>
              </a:ext>
            </a:extLst>
          </p:cNvPr>
          <p:cNvSpPr txBox="1"/>
          <p:nvPr/>
        </p:nvSpPr>
        <p:spPr>
          <a:xfrm>
            <a:off x="6410096" y="3191072"/>
            <a:ext cx="2782493" cy="369332"/>
          </a:xfrm>
          <a:prstGeom prst="rect">
            <a:avLst/>
          </a:prstGeom>
          <a:noFill/>
        </p:spPr>
        <p:txBody>
          <a:bodyPr wrap="none" rtlCol="0">
            <a:spAutoFit/>
          </a:bodyPr>
          <a:lstStyle/>
          <a:p>
            <a:r>
              <a:rPr lang="en-GB" dirty="0"/>
              <a:t>-Force applied at an angle </a:t>
            </a:r>
            <a:r>
              <a:rPr lang="en-GB" b="1" dirty="0"/>
              <a:t>P</a:t>
            </a:r>
          </a:p>
        </p:txBody>
      </p:sp>
    </p:spTree>
    <p:extLst>
      <p:ext uri="{BB962C8B-B14F-4D97-AF65-F5344CB8AC3E}">
        <p14:creationId xmlns:p14="http://schemas.microsoft.com/office/powerpoint/2010/main" val="674096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3173" y="262692"/>
            <a:ext cx="10515600" cy="1325563"/>
          </a:xfrm>
        </p:spPr>
        <p:txBody>
          <a:bodyPr>
            <a:normAutofit/>
          </a:bodyPr>
          <a:lstStyle/>
          <a:p>
            <a:r>
              <a:rPr lang="en-US" sz="3200" dirty="0"/>
              <a:t>Proof - screw-</a:t>
            </a:r>
            <a:r>
              <a:rPr lang="en-US" sz="3200" u="sng" dirty="0"/>
              <a:t>raising</a:t>
            </a:r>
            <a:r>
              <a:rPr lang="en-US" sz="3200" dirty="0"/>
              <a:t> torque</a:t>
            </a:r>
            <a:endParaRPr lang="en-GB" sz="3200" dirty="0"/>
          </a:p>
        </p:txBody>
      </p:sp>
      <p:pic>
        <p:nvPicPr>
          <p:cNvPr id="6" name="Picture 5"/>
          <p:cNvPicPr>
            <a:picLocks noChangeAspect="1"/>
          </p:cNvPicPr>
          <p:nvPr/>
        </p:nvPicPr>
        <p:blipFill>
          <a:blip r:embed="rId2"/>
          <a:stretch>
            <a:fillRect/>
          </a:stretch>
        </p:blipFill>
        <p:spPr>
          <a:xfrm>
            <a:off x="233173" y="1346522"/>
            <a:ext cx="3948531" cy="2936008"/>
          </a:xfrm>
          <a:prstGeom prst="rect">
            <a:avLst/>
          </a:prstGeom>
        </p:spPr>
      </p:pic>
      <p:sp>
        <p:nvSpPr>
          <p:cNvPr id="9" name="Rectangle 8"/>
          <p:cNvSpPr/>
          <p:nvPr/>
        </p:nvSpPr>
        <p:spPr>
          <a:xfrm>
            <a:off x="305700" y="4533240"/>
            <a:ext cx="3048000" cy="646331"/>
          </a:xfrm>
          <a:prstGeom prst="rect">
            <a:avLst/>
          </a:prstGeom>
        </p:spPr>
        <p:txBody>
          <a:bodyPr wrap="square">
            <a:spAutoFit/>
          </a:bodyPr>
          <a:lstStyle/>
          <a:p>
            <a:r>
              <a:rPr lang="en-US" dirty="0">
                <a:solidFill>
                  <a:srgbClr val="FF0000"/>
                </a:solidFill>
              </a:rPr>
              <a:t>Other source, note the difference in symbols.</a:t>
            </a:r>
            <a:endParaRPr lang="en-GB" dirty="0">
              <a:solidFill>
                <a:srgbClr val="FF0000"/>
              </a:solidFill>
            </a:endParaRPr>
          </a:p>
        </p:txBody>
      </p:sp>
      <mc:AlternateContent xmlns:mc="http://schemas.openxmlformats.org/markup-compatibility/2006" xmlns:a14="http://schemas.microsoft.com/office/drawing/2010/main">
        <mc:Choice Requires="a14">
          <p:sp>
            <p:nvSpPr>
              <p:cNvPr id="10" name="Subtitle 4"/>
              <p:cNvSpPr txBox="1">
                <a:spLocks/>
              </p:cNvSpPr>
              <p:nvPr/>
            </p:nvSpPr>
            <p:spPr>
              <a:xfrm>
                <a:off x="5340763" y="1273527"/>
                <a:ext cx="6285308" cy="4932010"/>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800" b="1" dirty="0"/>
                  <a:t>At equilibrium:</a:t>
                </a:r>
                <a:endParaRPr lang="en-US" sz="1800" b="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r>
                        <a:rPr lang="en-US" sz="1800" i="1">
                          <a:latin typeface="Cambria Math" panose="02040503050406030204" pitchFamily="18" charset="0"/>
                        </a:rPr>
                        <m:t>−</m:t>
                      </m:r>
                      <m:r>
                        <a:rPr lang="el-GR" sz="1800" i="1">
                          <a:latin typeface="Cambria Math" panose="02040503050406030204" pitchFamily="18" charset="0"/>
                        </a:rPr>
                        <m:t>𝜇</m:t>
                      </m:r>
                      <m:r>
                        <a:rPr lang="en-US" sz="1800" i="1">
                          <a:latin typeface="Cambria Math" panose="02040503050406030204" pitchFamily="18" charset="0"/>
                        </a:rPr>
                        <m:t>𝑁</m:t>
                      </m:r>
                      <m:r>
                        <m:rPr>
                          <m:sty m:val="p"/>
                        </m:rPr>
                        <a:rPr lang="en-US" sz="1800">
                          <a:latin typeface="Cambria Math" panose="02040503050406030204" pitchFamily="18" charset="0"/>
                        </a:rPr>
                        <m:t>cos</m:t>
                      </m:r>
                      <m:r>
                        <a:rPr lang="en-US" sz="1800" i="1">
                          <a:latin typeface="Cambria Math" panose="02040503050406030204" pitchFamily="18" charset="0"/>
                        </a:rPr>
                        <m:t> </m:t>
                      </m:r>
                      <m:r>
                        <a:rPr lang="el-GR" sz="1800" i="1">
                          <a:latin typeface="Cambria Math" panose="02040503050406030204" pitchFamily="18" charset="0"/>
                        </a:rPr>
                        <m:t>𝛼</m:t>
                      </m:r>
                      <m:r>
                        <a:rPr lang="en-US" sz="1800" i="1" smtClean="0">
                          <a:solidFill>
                            <a:srgbClr val="FF0000"/>
                          </a:solidFill>
                          <a:latin typeface="Cambria Math" panose="02040503050406030204" pitchFamily="18" charset="0"/>
                        </a:rPr>
                        <m:t>−</m:t>
                      </m:r>
                      <m:r>
                        <a:rPr lang="en-US" sz="1800" i="1">
                          <a:latin typeface="Cambria Math" panose="02040503050406030204" pitchFamily="18" charset="0"/>
                        </a:rPr>
                        <m:t>𝑁</m:t>
                      </m:r>
                      <m:r>
                        <m:rPr>
                          <m:sty m:val="p"/>
                        </m:rPr>
                        <a:rPr lang="en-US" sz="1800">
                          <a:latin typeface="Cambria Math" panose="02040503050406030204" pitchFamily="18" charset="0"/>
                        </a:rPr>
                        <m:t>sin</m:t>
                      </m:r>
                      <m:r>
                        <a:rPr lang="en-US" sz="1800" i="1">
                          <a:latin typeface="Cambria Math" panose="02040503050406030204" pitchFamily="18" charset="0"/>
                        </a:rPr>
                        <m:t> </m:t>
                      </m:r>
                      <m:r>
                        <a:rPr lang="el-GR" sz="1800" i="1">
                          <a:latin typeface="Cambria Math" panose="02040503050406030204" pitchFamily="18" charset="0"/>
                        </a:rPr>
                        <m:t>𝛼</m:t>
                      </m:r>
                      <m:r>
                        <a:rPr lang="en-US" sz="1800" i="1">
                          <a:latin typeface="Cambria Math" panose="02040503050406030204" pitchFamily="18" charset="0"/>
                        </a:rPr>
                        <m:t>=0</m:t>
                      </m:r>
                    </m:oMath>
                  </m:oMathPara>
                </a14:m>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𝐹</m:t>
                      </m:r>
                      <m:r>
                        <a:rPr lang="en-US" sz="1800" i="1" smtClean="0">
                          <a:solidFill>
                            <a:srgbClr val="FF0000"/>
                          </a:solidFill>
                          <a:latin typeface="Cambria Math" panose="02040503050406030204" pitchFamily="18" charset="0"/>
                        </a:rPr>
                        <m:t>+</m:t>
                      </m:r>
                      <m:r>
                        <a:rPr lang="el-GR" sz="1800" i="1">
                          <a:latin typeface="Cambria Math" panose="02040503050406030204" pitchFamily="18" charset="0"/>
                        </a:rPr>
                        <m:t>𝜇</m:t>
                      </m:r>
                      <m:r>
                        <a:rPr lang="en-US" sz="1800" i="1">
                          <a:latin typeface="Cambria Math" panose="02040503050406030204" pitchFamily="18" charset="0"/>
                        </a:rPr>
                        <m:t>𝑁</m:t>
                      </m:r>
                      <m:r>
                        <m:rPr>
                          <m:sty m:val="p"/>
                        </m:rPr>
                        <a:rPr lang="en-US" sz="1800">
                          <a:latin typeface="Cambria Math" panose="02040503050406030204" pitchFamily="18" charset="0"/>
                        </a:rPr>
                        <m:t>sin</m:t>
                      </m:r>
                      <m:r>
                        <a:rPr lang="en-US" sz="1800">
                          <a:latin typeface="Cambria Math" panose="02040503050406030204" pitchFamily="18" charset="0"/>
                        </a:rPr>
                        <m:t> </m:t>
                      </m:r>
                      <m:r>
                        <a:rPr lang="el-GR" sz="1800" i="1">
                          <a:latin typeface="Cambria Math" panose="02040503050406030204" pitchFamily="18" charset="0"/>
                        </a:rPr>
                        <m:t>𝛼</m:t>
                      </m:r>
                      <m:r>
                        <a:rPr lang="en-US" sz="1800" i="1">
                          <a:latin typeface="Cambria Math" panose="02040503050406030204" pitchFamily="18" charset="0"/>
                        </a:rPr>
                        <m:t>−</m:t>
                      </m:r>
                      <m:r>
                        <a:rPr lang="en-US" sz="1800" i="1">
                          <a:latin typeface="Cambria Math" panose="02040503050406030204" pitchFamily="18" charset="0"/>
                        </a:rPr>
                        <m:t>𝑁</m:t>
                      </m:r>
                      <m:r>
                        <m:rPr>
                          <m:sty m:val="p"/>
                        </m:rPr>
                        <a:rPr lang="en-US" sz="1800">
                          <a:latin typeface="Cambria Math" panose="02040503050406030204" pitchFamily="18" charset="0"/>
                        </a:rPr>
                        <m:t>cos</m:t>
                      </m:r>
                      <m:r>
                        <a:rPr lang="en-US" sz="1800">
                          <a:latin typeface="Cambria Math" panose="02040503050406030204" pitchFamily="18" charset="0"/>
                        </a:rPr>
                        <m:t> </m:t>
                      </m:r>
                      <m:r>
                        <a:rPr lang="el-GR" sz="1800" i="1">
                          <a:latin typeface="Cambria Math" panose="02040503050406030204" pitchFamily="18" charset="0"/>
                        </a:rPr>
                        <m:t>𝛼</m:t>
                      </m:r>
                      <m:r>
                        <a:rPr lang="en-US" sz="1800" i="1">
                          <a:latin typeface="Cambria Math" panose="02040503050406030204" pitchFamily="18" charset="0"/>
                        </a:rPr>
                        <m:t>=0</m:t>
                      </m:r>
                    </m:oMath>
                  </m:oMathPara>
                </a14:m>
                <a:endParaRPr lang="en-US" sz="1800" i="1" dirty="0">
                  <a:latin typeface="Cambria Math" panose="02040503050406030204" pitchFamily="18" charset="0"/>
                </a:endParaRPr>
              </a:p>
              <a:p>
                <a:pPr marL="0" indent="0">
                  <a:buNone/>
                </a:pPr>
                <a:r>
                  <a:rPr lang="en-US" sz="1800" b="1" dirty="0">
                    <a:latin typeface="Cambria Math" panose="02040503050406030204" pitchFamily="18" charset="0"/>
                  </a:rPr>
                  <a:t>This gives: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𝑁</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𝐹</m:t>
                          </m:r>
                        </m:num>
                        <m:den>
                          <m:r>
                            <m:rPr>
                              <m:sty m:val="p"/>
                            </m:rPr>
                            <a:rPr lang="en-US" sz="1800">
                              <a:latin typeface="Cambria Math" panose="02040503050406030204" pitchFamily="18" charset="0"/>
                            </a:rPr>
                            <m:t>cos</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smtClean="0">
                              <a:solidFill>
                                <a:srgbClr val="FF0000"/>
                              </a:solidFill>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sin</m:t>
                          </m:r>
                          <m:r>
                            <a:rPr lang="en-US" sz="1800" i="1">
                              <a:latin typeface="Cambria Math" panose="02040503050406030204" pitchFamily="18" charset="0"/>
                            </a:rPr>
                            <m:t> </m:t>
                          </m:r>
                          <m:r>
                            <m:rPr>
                              <m:sty m:val="p"/>
                            </m:rPr>
                            <a:rPr lang="el-GR" sz="1800" i="1">
                              <a:latin typeface="Cambria Math" panose="02040503050406030204" pitchFamily="18" charset="0"/>
                            </a:rPr>
                            <m:t>α</m:t>
                          </m:r>
                        </m:den>
                      </m:f>
                    </m:oMath>
                  </m:oMathPara>
                </a14:m>
                <a:endParaRPr lang="en-US" sz="1800" i="1" dirty="0">
                  <a:latin typeface="Cambria Math" panose="02040503050406030204" pitchFamily="18" charset="0"/>
                </a:endParaRPr>
              </a:p>
              <a:p>
                <a:pPr marL="0" indent="0">
                  <a:buNone/>
                </a:pPr>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𝐹</m:t>
                          </m:r>
                          <m:r>
                            <a:rPr lang="en-US" sz="1800" i="1">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cos</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smtClean="0">
                              <a:solidFill>
                                <a:srgbClr val="FF0000"/>
                              </a:solidFill>
                              <a:latin typeface="Cambria Math" panose="02040503050406030204" pitchFamily="18" charset="0"/>
                            </a:rPr>
                            <m:t>+</m:t>
                          </m:r>
                          <m:r>
                            <m:rPr>
                              <m:sty m:val="p"/>
                            </m:rPr>
                            <a:rPr lang="en-US" sz="1800">
                              <a:latin typeface="Cambria Math" panose="02040503050406030204" pitchFamily="18" charset="0"/>
                            </a:rPr>
                            <m:t>sin</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num>
                        <m:den>
                          <m:r>
                            <m:rPr>
                              <m:sty m:val="p"/>
                            </m:rPr>
                            <a:rPr lang="en-US" sz="1800">
                              <a:latin typeface="Cambria Math" panose="02040503050406030204" pitchFamily="18" charset="0"/>
                            </a:rPr>
                            <m:t>cos</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smtClean="0">
                              <a:solidFill>
                                <a:srgbClr val="FF0000"/>
                              </a:solidFill>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sin</m:t>
                          </m:r>
                          <m:r>
                            <a:rPr lang="en-US" sz="1800" i="1">
                              <a:latin typeface="Cambria Math" panose="02040503050406030204" pitchFamily="18" charset="0"/>
                            </a:rPr>
                            <m:t> </m:t>
                          </m:r>
                          <m:r>
                            <m:rPr>
                              <m:sty m:val="p"/>
                            </m:rPr>
                            <a:rPr lang="el-GR" sz="1800" i="1">
                              <a:latin typeface="Cambria Math" panose="02040503050406030204" pitchFamily="18" charset="0"/>
                            </a:rPr>
                            <m:t>α</m:t>
                          </m:r>
                        </m:den>
                      </m:f>
                    </m:oMath>
                  </m:oMathPara>
                </a14:m>
                <a:endParaRPr lang="en-US" sz="1800" i="1" dirty="0">
                  <a:latin typeface="Cambria Math" panose="02040503050406030204" pitchFamily="18" charset="0"/>
                </a:endParaRPr>
              </a:p>
              <a:p>
                <a:pPr marL="0" indent="0">
                  <a:buNone/>
                </a:pPr>
                <a:r>
                  <a:rPr lang="en-US" sz="1800" b="1" dirty="0">
                    <a:latin typeface="Cambria Math" panose="02040503050406030204" pitchFamily="18" charset="0"/>
                  </a:rPr>
                  <a:t>Torque transmitted </a:t>
                </a:r>
                <a:r>
                  <a:rPr lang="en-US" sz="1800" dirty="0">
                    <a:latin typeface="Cambria Math" panose="02040503050406030204" pitchFamily="18" charset="0"/>
                  </a:rPr>
                  <a:t>during raising of the load is given by:</a:t>
                </a:r>
              </a:p>
              <a:p>
                <a:pPr marL="0" indent="0">
                  <a:buNone/>
                </a:pPr>
                <a:endParaRPr lang="en-US" sz="18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𝑅</m:t>
                          </m:r>
                        </m:sub>
                      </m:sSub>
                      <m:r>
                        <a:rPr lang="en-US" sz="1800" i="1">
                          <a:latin typeface="Cambria Math" panose="02040503050406030204" pitchFamily="18" charset="0"/>
                        </a:rPr>
                        <m:t>=</m:t>
                      </m:r>
                      <m:r>
                        <a:rPr lang="en-US" sz="1800" i="1">
                          <a:latin typeface="Cambria Math" panose="02040503050406030204" pitchFamily="18" charset="0"/>
                        </a:rPr>
                        <m:t>𝑃</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num>
                        <m:den>
                          <m:r>
                            <a:rPr lang="en-US" sz="1800" i="1">
                              <a:latin typeface="Cambria Math" panose="02040503050406030204" pitchFamily="18" charset="0"/>
                            </a:rPr>
                            <m:t>2</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num>
                        <m:den>
                          <m:r>
                            <a:rPr lang="en-US" sz="1800" i="1">
                              <a:latin typeface="Cambria Math" panose="02040503050406030204" pitchFamily="18" charset="0"/>
                            </a:rPr>
                            <m:t>2</m:t>
                          </m:r>
                        </m:den>
                      </m:f>
                      <m:f>
                        <m:fPr>
                          <m:ctrlPr>
                            <a:rPr lang="en-US" sz="1800" i="1">
                              <a:latin typeface="Cambria Math" panose="02040503050406030204" pitchFamily="18" charset="0"/>
                            </a:rPr>
                          </m:ctrlPr>
                        </m:fPr>
                        <m:num>
                          <m:r>
                            <a:rPr lang="en-US" sz="1800" i="1">
                              <a:latin typeface="Cambria Math" panose="02040503050406030204" pitchFamily="18" charset="0"/>
                            </a:rPr>
                            <m:t>𝐹</m:t>
                          </m:r>
                          <m:r>
                            <a:rPr lang="en-US" sz="1800" i="1">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cos</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r>
                            <m:rPr>
                              <m:sty m:val="p"/>
                            </m:rPr>
                            <a:rPr lang="en-US" sz="1800">
                              <a:latin typeface="Cambria Math" panose="02040503050406030204" pitchFamily="18" charset="0"/>
                            </a:rPr>
                            <m:t>sin</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num>
                        <m:den>
                          <m:d>
                            <m:dPr>
                              <m:ctrlPr>
                                <a:rPr lang="en-US" sz="1800" i="1">
                                  <a:latin typeface="Cambria Math" panose="02040503050406030204" pitchFamily="18" charset="0"/>
                                </a:rPr>
                              </m:ctrlPr>
                            </m:dPr>
                            <m:e>
                              <m:r>
                                <m:rPr>
                                  <m:sty m:val="p"/>
                                </m:rPr>
                                <a:rPr lang="en-US" sz="1800">
                                  <a:latin typeface="Cambria Math" panose="02040503050406030204" pitchFamily="18" charset="0"/>
                                </a:rPr>
                                <m:t>cos</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sin</m:t>
                              </m:r>
                              <m:r>
                                <a:rPr lang="en-US" sz="1800" i="1">
                                  <a:latin typeface="Cambria Math" panose="02040503050406030204" pitchFamily="18" charset="0"/>
                                </a:rPr>
                                <m:t> </m:t>
                              </m:r>
                              <m:r>
                                <m:rPr>
                                  <m:sty m:val="p"/>
                                </m:rPr>
                                <a:rPr lang="el-GR" sz="1800" i="1">
                                  <a:latin typeface="Cambria Math" panose="02040503050406030204" pitchFamily="18" charset="0"/>
                                </a:rPr>
                                <m:t>α</m:t>
                              </m:r>
                            </m:e>
                          </m:d>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num>
                        <m:den>
                          <m:r>
                            <a:rPr lang="en-US" sz="1800" i="1">
                              <a:latin typeface="Cambria Math" panose="02040503050406030204" pitchFamily="18" charset="0"/>
                            </a:rPr>
                            <m:t>2</m:t>
                          </m:r>
                        </m:den>
                      </m:f>
                      <m:f>
                        <m:fPr>
                          <m:ctrlPr>
                            <a:rPr lang="en-US" sz="1800" i="1">
                              <a:latin typeface="Cambria Math" panose="02040503050406030204" pitchFamily="18" charset="0"/>
                            </a:rPr>
                          </m:ctrlPr>
                        </m:fPr>
                        <m:num>
                          <m:r>
                            <a:rPr lang="en-US" sz="1800" i="1">
                              <a:latin typeface="Cambria Math" panose="02040503050406030204" pitchFamily="18" charset="0"/>
                            </a:rPr>
                            <m:t>𝐹</m:t>
                          </m:r>
                          <m:r>
                            <a:rPr lang="en-US" sz="1800" i="1">
                              <a:latin typeface="Cambria Math" panose="02040503050406030204" pitchFamily="18" charset="0"/>
                            </a:rPr>
                            <m:t>(</m:t>
                          </m:r>
                          <m:r>
                            <a:rPr lang="el-GR" sz="1800" i="1">
                              <a:latin typeface="Cambria Math" panose="02040503050406030204" pitchFamily="18" charset="0"/>
                            </a:rPr>
                            <m:t>𝜇</m:t>
                          </m:r>
                          <m:r>
                            <a:rPr lang="en-US" sz="1800" i="1" smtClean="0">
                              <a:solidFill>
                                <a:srgbClr val="FF0000"/>
                              </a:solidFill>
                              <a:latin typeface="Cambria Math" panose="02040503050406030204" pitchFamily="18" charset="0"/>
                            </a:rPr>
                            <m:t>+</m:t>
                          </m:r>
                          <m:r>
                            <m:rPr>
                              <m:sty m:val="p"/>
                            </m:rPr>
                            <a:rPr lang="en-US" sz="1800">
                              <a:latin typeface="Cambria Math" panose="02040503050406030204" pitchFamily="18" charset="0"/>
                            </a:rPr>
                            <m:t>tan</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num>
                        <m:den>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smtClean="0">
                                  <a:solidFill>
                                    <a:srgbClr val="FF0000"/>
                                  </a:solidFill>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tan</m:t>
                              </m:r>
                              <m:r>
                                <a:rPr lang="en-US" sz="1800" i="1">
                                  <a:latin typeface="Cambria Math" panose="02040503050406030204" pitchFamily="18" charset="0"/>
                                </a:rPr>
                                <m:t> </m:t>
                              </m:r>
                              <m:r>
                                <m:rPr>
                                  <m:sty m:val="p"/>
                                </m:rPr>
                                <a:rPr lang="el-GR" sz="1800" i="1">
                                  <a:latin typeface="Cambria Math" panose="02040503050406030204" pitchFamily="18" charset="0"/>
                                </a:rPr>
                                <m:t>α</m:t>
                              </m:r>
                            </m:e>
                          </m:d>
                        </m:den>
                      </m:f>
                    </m:oMath>
                  </m:oMathPara>
                </a14:m>
                <a:endParaRPr lang="en-US" sz="1800" dirty="0">
                  <a:latin typeface="Cambria Math" panose="02040503050406030204" pitchFamily="18" charset="0"/>
                </a:endParaRPr>
              </a:p>
              <a:p>
                <a:pPr marL="0" indent="0">
                  <a:buNone/>
                </a:pPr>
                <a:endParaRPr lang="en-US" sz="1800" dirty="0">
                  <a:latin typeface="Cambria Math" panose="02040503050406030204" pitchFamily="18" charset="0"/>
                </a:endParaRPr>
              </a:p>
              <a:p>
                <a:pPr marL="0" indent="0">
                  <a:buNone/>
                </a:pPr>
                <a:r>
                  <a:rPr lang="en-US" sz="1800" dirty="0">
                    <a:latin typeface="Cambria Math" panose="02040503050406030204" pitchFamily="18" charset="0"/>
                  </a:rPr>
                  <a:t>Since </a:t>
                </a:r>
                <a14:m>
                  <m:oMath xmlns:m="http://schemas.openxmlformats.org/officeDocument/2006/math">
                    <m:r>
                      <m:rPr>
                        <m:sty m:val="p"/>
                      </m:rPr>
                      <a:rPr lang="en-US" sz="1800">
                        <a:latin typeface="Cambria Math" panose="02040503050406030204" pitchFamily="18" charset="0"/>
                      </a:rPr>
                      <m:t>tan</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𝐿</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𝜋</m:t>
                            </m:r>
                            <m:r>
                              <a:rPr lang="en-US" sz="1800" i="1">
                                <a:latin typeface="Cambria Math" panose="02040503050406030204" pitchFamily="18" charset="0"/>
                              </a:rPr>
                              <m:t>𝑑</m:t>
                            </m:r>
                          </m:e>
                          <m:sub>
                            <m:r>
                              <a:rPr lang="en-US" sz="1800" i="1">
                                <a:latin typeface="Cambria Math" panose="02040503050406030204" pitchFamily="18" charset="0"/>
                              </a:rPr>
                              <m:t>𝑚</m:t>
                            </m:r>
                          </m:sub>
                        </m:sSub>
                      </m:den>
                    </m:f>
                  </m:oMath>
                </a14:m>
                <a:r>
                  <a:rPr lang="en-US" sz="1800" dirty="0">
                    <a:latin typeface="Cambria Math" panose="02040503050406030204" pitchFamily="18" charset="0"/>
                  </a:rPr>
                  <a:t>, we have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𝑅</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num>
                        <m:den>
                          <m:r>
                            <a:rPr lang="en-US" sz="1800" i="1">
                              <a:latin typeface="Cambria Math" panose="02040503050406030204" pitchFamily="18" charset="0"/>
                            </a:rPr>
                            <m:t>2</m:t>
                          </m:r>
                        </m:den>
                      </m:f>
                      <m:f>
                        <m:fPr>
                          <m:ctrlPr>
                            <a:rPr lang="en-US" sz="1800" i="1">
                              <a:latin typeface="Cambria Math" panose="02040503050406030204" pitchFamily="18" charset="0"/>
                            </a:rPr>
                          </m:ctrlPr>
                        </m:fPr>
                        <m:num>
                          <m:r>
                            <a:rPr lang="en-US" sz="1800" i="1">
                              <a:latin typeface="Cambria Math" panose="02040503050406030204" pitchFamily="18" charset="0"/>
                            </a:rPr>
                            <m:t>𝐹</m:t>
                          </m:r>
                          <m:r>
                            <a:rPr lang="en-US" sz="1800" i="1">
                              <a:latin typeface="Cambria Math" panose="02040503050406030204" pitchFamily="18" charset="0"/>
                            </a:rPr>
                            <m:t>(</m:t>
                          </m:r>
                          <m:r>
                            <a:rPr lang="el-GR" sz="1800" i="1">
                              <a:latin typeface="Cambria Math" panose="02040503050406030204" pitchFamily="18" charset="0"/>
                            </a:rPr>
                            <m:t>𝜇</m:t>
                          </m:r>
                          <m:r>
                            <a:rPr lang="el-GR" sz="1800" i="1">
                              <a:latin typeface="Cambria Math" panose="02040503050406030204" pitchFamily="18" charset="0"/>
                              <a:ea typeface="Cambria Math" panose="02040503050406030204" pitchFamily="18" charset="0"/>
                            </a:rPr>
                            <m:t>𝜋</m:t>
                          </m:r>
                          <m:sSub>
                            <m:sSubPr>
                              <m:ctrlPr>
                                <a:rPr lang="el-GR"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i="1">
                                  <a:latin typeface="Cambria Math" panose="02040503050406030204" pitchFamily="18" charset="0"/>
                                  <a:ea typeface="Cambria Math" panose="02040503050406030204" pitchFamily="18" charset="0"/>
                                </a:rPr>
                                <m:t>𝑚</m:t>
                              </m:r>
                            </m:sub>
                          </m:sSub>
                          <m:r>
                            <a:rPr lang="en-US" sz="1800" i="1" smtClean="0">
                              <a:solidFill>
                                <a:srgbClr val="FF0000"/>
                              </a:solidFill>
                              <a:latin typeface="Cambria Math" panose="02040503050406030204" pitchFamily="18" charset="0"/>
                            </a:rPr>
                            <m:t>+</m:t>
                          </m:r>
                          <m:r>
                            <a:rPr lang="en-US" sz="1800" i="1">
                              <a:latin typeface="Cambria Math" panose="02040503050406030204" pitchFamily="18" charset="0"/>
                            </a:rPr>
                            <m:t>𝐿</m:t>
                          </m:r>
                          <m:r>
                            <a:rPr lang="en-US" sz="1800" i="1">
                              <a:latin typeface="Cambria Math" panose="02040503050406030204" pitchFamily="18" charset="0"/>
                            </a:rPr>
                            <m:t>)</m:t>
                          </m:r>
                        </m:num>
                        <m:den>
                          <m:d>
                            <m:dPr>
                              <m:ctrlPr>
                                <a:rPr lang="en-US" sz="1800" i="1">
                                  <a:latin typeface="Cambria Math" panose="02040503050406030204" pitchFamily="18" charset="0"/>
                                </a:rPr>
                              </m:ctrlPr>
                            </m:dPr>
                            <m:e>
                              <m:r>
                                <a:rPr lang="el-GR" sz="1800" i="1">
                                  <a:latin typeface="Cambria Math" panose="02040503050406030204" pitchFamily="18" charset="0"/>
                                  <a:ea typeface="Cambria Math" panose="02040503050406030204" pitchFamily="18" charset="0"/>
                                </a:rPr>
                                <m:t>𝜋</m:t>
                              </m:r>
                              <m:sSub>
                                <m:sSubPr>
                                  <m:ctrlPr>
                                    <a:rPr lang="el-GR"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i="1">
                                      <a:latin typeface="Cambria Math" panose="02040503050406030204" pitchFamily="18" charset="0"/>
                                      <a:ea typeface="Cambria Math" panose="02040503050406030204" pitchFamily="18" charset="0"/>
                                    </a:rPr>
                                    <m:t>𝑚</m:t>
                                  </m:r>
                                </m:sub>
                              </m:sSub>
                              <m:r>
                                <a:rPr lang="en-US" sz="1800" i="1" smtClean="0">
                                  <a:solidFill>
                                    <a:srgbClr val="FF0000"/>
                                  </a:solidFill>
                                  <a:latin typeface="Cambria Math" panose="02040503050406030204" pitchFamily="18" charset="0"/>
                                </a:rPr>
                                <m:t>−</m:t>
                              </m:r>
                              <m:r>
                                <a:rPr lang="el-GR" sz="1800" i="1">
                                  <a:latin typeface="Cambria Math" panose="02040503050406030204" pitchFamily="18" charset="0"/>
                                </a:rPr>
                                <m:t>𝜇</m:t>
                              </m:r>
                              <m:r>
                                <a:rPr lang="en-US" sz="1800" i="1">
                                  <a:latin typeface="Cambria Math" panose="02040503050406030204" pitchFamily="18" charset="0"/>
                                </a:rPr>
                                <m:t>𝐿</m:t>
                              </m:r>
                            </m:e>
                          </m:d>
                        </m:den>
                      </m:f>
                    </m:oMath>
                  </m:oMathPara>
                </a14:m>
                <a:endParaRPr lang="en-US" sz="1800" dirty="0">
                  <a:latin typeface="Cambria Math" panose="02040503050406030204" pitchFamily="18" charset="0"/>
                </a:endParaRPr>
              </a:p>
            </p:txBody>
          </p:sp>
        </mc:Choice>
        <mc:Fallback xmlns="">
          <p:sp>
            <p:nvSpPr>
              <p:cNvPr id="10" name="Subtitle 4"/>
              <p:cNvSpPr txBox="1">
                <a:spLocks noRot="1" noChangeAspect="1" noMove="1" noResize="1" noEditPoints="1" noAdjustHandles="1" noChangeArrowheads="1" noChangeShapeType="1" noTextEdit="1"/>
              </p:cNvSpPr>
              <p:nvPr/>
            </p:nvSpPr>
            <p:spPr>
              <a:xfrm>
                <a:off x="5340763" y="1273527"/>
                <a:ext cx="6285308" cy="4932010"/>
              </a:xfrm>
              <a:prstGeom prst="rect">
                <a:avLst/>
              </a:prstGeom>
              <a:blipFill>
                <a:blip r:embed="rId3"/>
                <a:stretch>
                  <a:fillRect l="-776" t="-1854"/>
                </a:stretch>
              </a:blipFill>
            </p:spPr>
            <p:txBody>
              <a:bodyPr/>
              <a:lstStyle/>
              <a:p>
                <a:r>
                  <a:rPr lang="en-GB">
                    <a:noFill/>
                  </a:rPr>
                  <a:t> </a:t>
                </a:r>
              </a:p>
            </p:txBody>
          </p:sp>
        </mc:Fallback>
      </mc:AlternateContent>
      <p:sp>
        <p:nvSpPr>
          <p:cNvPr id="2" name="Rectangle 1"/>
          <p:cNvSpPr/>
          <p:nvPr/>
        </p:nvSpPr>
        <p:spPr>
          <a:xfrm>
            <a:off x="8918868" y="2271185"/>
            <a:ext cx="2210862" cy="369332"/>
          </a:xfrm>
          <a:prstGeom prst="rect">
            <a:avLst/>
          </a:prstGeom>
        </p:spPr>
        <p:txBody>
          <a:bodyPr wrap="none">
            <a:spAutoFit/>
          </a:bodyPr>
          <a:lstStyle/>
          <a:p>
            <a:r>
              <a:rPr lang="en-GB" dirty="0">
                <a:solidFill>
                  <a:srgbClr val="252525"/>
                </a:solidFill>
                <a:latin typeface="Arial" panose="020B0604020202020204" pitchFamily="34" charset="0"/>
              </a:rPr>
              <a:t> (load on the screw)</a:t>
            </a:r>
            <a:endParaRPr lang="en-GB" dirty="0"/>
          </a:p>
        </p:txBody>
      </p:sp>
      <p:sp>
        <p:nvSpPr>
          <p:cNvPr id="7" name="TextBox 6"/>
          <p:cNvSpPr txBox="1"/>
          <p:nvPr/>
        </p:nvSpPr>
        <p:spPr>
          <a:xfrm>
            <a:off x="4648518" y="2393802"/>
            <a:ext cx="2965427" cy="369332"/>
          </a:xfrm>
          <a:prstGeom prst="rect">
            <a:avLst/>
          </a:prstGeom>
          <a:noFill/>
        </p:spPr>
        <p:txBody>
          <a:bodyPr wrap="none" rtlCol="0">
            <a:spAutoFit/>
          </a:bodyPr>
          <a:lstStyle/>
          <a:p>
            <a:r>
              <a:rPr lang="en-GB" dirty="0"/>
              <a:t>Normal reaction to the plane:</a:t>
            </a:r>
          </a:p>
        </p:txBody>
      </p:sp>
      <p:sp>
        <p:nvSpPr>
          <p:cNvPr id="11" name="TextBox 10"/>
          <p:cNvSpPr txBox="1"/>
          <p:nvPr/>
        </p:nvSpPr>
        <p:spPr>
          <a:xfrm>
            <a:off x="4665814" y="3219095"/>
            <a:ext cx="2772875" cy="369332"/>
          </a:xfrm>
          <a:prstGeom prst="rect">
            <a:avLst/>
          </a:prstGeom>
          <a:noFill/>
        </p:spPr>
        <p:txBody>
          <a:bodyPr wrap="none" rtlCol="0">
            <a:spAutoFit/>
          </a:bodyPr>
          <a:lstStyle/>
          <a:p>
            <a:r>
              <a:rPr lang="en-GB" dirty="0"/>
              <a:t>Force P applied at an angle:</a:t>
            </a:r>
          </a:p>
        </p:txBody>
      </p:sp>
      <p:grpSp>
        <p:nvGrpSpPr>
          <p:cNvPr id="31" name="Group 30"/>
          <p:cNvGrpSpPr/>
          <p:nvPr/>
        </p:nvGrpSpPr>
        <p:grpSpPr>
          <a:xfrm>
            <a:off x="3992578" y="3774926"/>
            <a:ext cx="1303932" cy="1956418"/>
            <a:chOff x="4317819" y="3339482"/>
            <a:chExt cx="1303932" cy="1956418"/>
          </a:xfrm>
        </p:grpSpPr>
        <p:sp>
          <p:nvSpPr>
            <p:cNvPr id="8" name="Oval 7"/>
            <p:cNvSpPr/>
            <p:nvPr/>
          </p:nvSpPr>
          <p:spPr>
            <a:xfrm>
              <a:off x="4317819" y="3931372"/>
              <a:ext cx="660581" cy="6406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p:cNvCxnSpPr>
              <a:endCxn id="8" idx="0"/>
            </p:cNvCxnSpPr>
            <p:nvPr/>
          </p:nvCxnSpPr>
          <p:spPr>
            <a:xfrm>
              <a:off x="4644544" y="3410415"/>
              <a:ext cx="3566" cy="520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4"/>
            </p:cNvCxnSpPr>
            <p:nvPr/>
          </p:nvCxnSpPr>
          <p:spPr>
            <a:xfrm flipH="1" flipV="1">
              <a:off x="4648110" y="4572000"/>
              <a:ext cx="3509"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44544" y="3339482"/>
              <a:ext cx="429926" cy="369332"/>
            </a:xfrm>
            <a:prstGeom prst="rect">
              <a:avLst/>
            </a:prstGeom>
            <a:noFill/>
          </p:spPr>
          <p:txBody>
            <a:bodyPr wrap="none" rtlCol="0">
              <a:spAutoFit/>
            </a:bodyPr>
            <a:lstStyle/>
            <a:p>
              <a:r>
                <a:rPr lang="en-GB" dirty="0"/>
                <a:t>d</a:t>
              </a:r>
              <a:r>
                <a:rPr lang="en-GB" baseline="-25000" dirty="0"/>
                <a:t>m</a:t>
              </a:r>
            </a:p>
          </p:txBody>
        </p:sp>
        <p:cxnSp>
          <p:nvCxnSpPr>
            <p:cNvPr id="18" name="Straight Connector 17"/>
            <p:cNvCxnSpPr>
              <a:stCxn id="8" idx="0"/>
            </p:cNvCxnSpPr>
            <p:nvPr/>
          </p:nvCxnSpPr>
          <p:spPr>
            <a:xfrm>
              <a:off x="4648110" y="3931372"/>
              <a:ext cx="6858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51619" y="4251686"/>
              <a:ext cx="6442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0"/>
            </p:cNvCxnSpPr>
            <p:nvPr/>
          </p:nvCxnSpPr>
          <p:spPr>
            <a:xfrm>
              <a:off x="4648110" y="3931372"/>
              <a:ext cx="792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58123" y="3973438"/>
              <a:ext cx="551754" cy="307777"/>
            </a:xfrm>
            <a:prstGeom prst="rect">
              <a:avLst/>
            </a:prstGeom>
            <a:noFill/>
          </p:spPr>
          <p:txBody>
            <a:bodyPr wrap="none" rtlCol="0">
              <a:spAutoFit/>
            </a:bodyPr>
            <a:lstStyle/>
            <a:p>
              <a:r>
                <a:rPr lang="en-GB" sz="1400" dirty="0"/>
                <a:t>D</a:t>
              </a:r>
              <a:r>
                <a:rPr lang="en-GB" sz="1400" baseline="-25000" dirty="0"/>
                <a:t>m</a:t>
              </a:r>
              <a:r>
                <a:rPr lang="en-GB" sz="1400" dirty="0"/>
                <a:t>/2</a:t>
              </a:r>
            </a:p>
          </p:txBody>
        </p:sp>
        <p:sp>
          <p:nvSpPr>
            <p:cNvPr id="24" name="TextBox 23"/>
            <p:cNvSpPr txBox="1"/>
            <p:nvPr/>
          </p:nvSpPr>
          <p:spPr>
            <a:xfrm>
              <a:off x="5344111" y="3706051"/>
              <a:ext cx="277640" cy="307777"/>
            </a:xfrm>
            <a:prstGeom prst="rect">
              <a:avLst/>
            </a:prstGeom>
            <a:noFill/>
          </p:spPr>
          <p:txBody>
            <a:bodyPr wrap="none" rtlCol="0">
              <a:spAutoFit/>
            </a:bodyPr>
            <a:lstStyle/>
            <a:p>
              <a:r>
                <a:rPr lang="en-GB" sz="1400" dirty="0"/>
                <a:t>P</a:t>
              </a:r>
            </a:p>
          </p:txBody>
        </p:sp>
        <p:cxnSp>
          <p:nvCxnSpPr>
            <p:cNvPr id="29" name="Straight Connector 28"/>
            <p:cNvCxnSpPr/>
            <p:nvPr/>
          </p:nvCxnSpPr>
          <p:spPr>
            <a:xfrm>
              <a:off x="5071881" y="3927706"/>
              <a:ext cx="0" cy="34018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15CB44-DBF8-493F-88B0-2DC60EAF80F4}"/>
                  </a:ext>
                </a:extLst>
              </p:cNvPr>
              <p:cNvSpPr txBox="1"/>
              <p:nvPr/>
            </p:nvSpPr>
            <p:spPr>
              <a:xfrm>
                <a:off x="8665606" y="4915111"/>
                <a:ext cx="1651414" cy="184666"/>
              </a:xfrm>
              <a:prstGeom prst="rect">
                <a:avLst/>
              </a:prstGeom>
              <a:noFill/>
            </p:spPr>
            <p:txBody>
              <a:bodyPr wrap="none" rtlCol="0">
                <a:spAutoFit/>
              </a:bodyPr>
              <a:lstStyle/>
              <a:p>
                <a:r>
                  <a:rPr lang="en-GB" sz="600" i="1" dirty="0"/>
                  <a:t>Divide by cos </a:t>
                </a:r>
                <a14:m>
                  <m:oMath xmlns:m="http://schemas.openxmlformats.org/officeDocument/2006/math">
                    <m:r>
                      <a:rPr lang="el-GR" sz="600" i="1" smtClean="0">
                        <a:latin typeface="Cambria Math" panose="02040503050406030204" pitchFamily="18" charset="0"/>
                      </a:rPr>
                      <m:t>𝛼</m:t>
                    </m:r>
                  </m:oMath>
                </a14:m>
                <a:r>
                  <a:rPr lang="en-GB" sz="600" i="1" dirty="0"/>
                  <a:t> at numerator and denominator</a:t>
                </a:r>
              </a:p>
            </p:txBody>
          </p:sp>
        </mc:Choice>
        <mc:Fallback xmlns="">
          <p:sp>
            <p:nvSpPr>
              <p:cNvPr id="3" name="TextBox 2">
                <a:extLst>
                  <a:ext uri="{FF2B5EF4-FFF2-40B4-BE49-F238E27FC236}">
                    <a16:creationId xmlns:a16="http://schemas.microsoft.com/office/drawing/2014/main" id="{7515CB44-DBF8-493F-88B0-2DC60EAF80F4}"/>
                  </a:ext>
                </a:extLst>
              </p:cNvPr>
              <p:cNvSpPr txBox="1">
                <a:spLocks noRot="1" noChangeAspect="1" noMove="1" noResize="1" noEditPoints="1" noAdjustHandles="1" noChangeArrowheads="1" noChangeShapeType="1" noTextEdit="1"/>
              </p:cNvSpPr>
              <p:nvPr/>
            </p:nvSpPr>
            <p:spPr>
              <a:xfrm>
                <a:off x="8665606" y="4915111"/>
                <a:ext cx="1651414" cy="184666"/>
              </a:xfrm>
              <a:prstGeom prst="rect">
                <a:avLst/>
              </a:prstGeom>
              <a:blipFill>
                <a:blip r:embed="rId4"/>
                <a:stretch>
                  <a:fillRect/>
                </a:stretch>
              </a:blipFill>
            </p:spPr>
            <p:txBody>
              <a:bodyPr/>
              <a:lstStyle/>
              <a:p>
                <a:r>
                  <a:rPr lang="en-GB">
                    <a:noFill/>
                  </a:rPr>
                  <a:t> </a:t>
                </a:r>
              </a:p>
            </p:txBody>
          </p:sp>
        </mc:Fallback>
      </mc:AlternateContent>
      <p:sp>
        <p:nvSpPr>
          <p:cNvPr id="4" name="Arrow: Right 3">
            <a:extLst>
              <a:ext uri="{FF2B5EF4-FFF2-40B4-BE49-F238E27FC236}">
                <a16:creationId xmlns:a16="http://schemas.microsoft.com/office/drawing/2014/main" id="{0DA1546E-66D3-4ED7-A3C4-5972544DA0E7}"/>
              </a:ext>
            </a:extLst>
          </p:cNvPr>
          <p:cNvSpPr/>
          <p:nvPr/>
        </p:nvSpPr>
        <p:spPr>
          <a:xfrm>
            <a:off x="9362003" y="4716659"/>
            <a:ext cx="242225" cy="139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0145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6176" y="216204"/>
            <a:ext cx="10515600" cy="1325563"/>
          </a:xfrm>
        </p:spPr>
        <p:txBody>
          <a:bodyPr>
            <a:normAutofit/>
          </a:bodyPr>
          <a:lstStyle/>
          <a:p>
            <a:r>
              <a:rPr lang="en-US" sz="3200" dirty="0"/>
              <a:t>Proof - screw-</a:t>
            </a:r>
            <a:r>
              <a:rPr lang="en-US" sz="3200" u="sng" dirty="0"/>
              <a:t>lowering</a:t>
            </a:r>
            <a:r>
              <a:rPr lang="en-US" sz="3200" dirty="0"/>
              <a:t> torque</a:t>
            </a:r>
            <a:endParaRPr lang="en-GB" sz="3200" dirty="0"/>
          </a:p>
        </p:txBody>
      </p:sp>
      <p:pic>
        <p:nvPicPr>
          <p:cNvPr id="6" name="Picture 5"/>
          <p:cNvPicPr>
            <a:picLocks noChangeAspect="1"/>
          </p:cNvPicPr>
          <p:nvPr/>
        </p:nvPicPr>
        <p:blipFill>
          <a:blip r:embed="rId2"/>
          <a:stretch>
            <a:fillRect/>
          </a:stretch>
        </p:blipFill>
        <p:spPr>
          <a:xfrm>
            <a:off x="719110" y="2188098"/>
            <a:ext cx="3734019" cy="2608865"/>
          </a:xfrm>
          <a:prstGeom prst="rect">
            <a:avLst/>
          </a:prstGeom>
        </p:spPr>
      </p:pic>
      <p:sp>
        <p:nvSpPr>
          <p:cNvPr id="9" name="Rectangle 8"/>
          <p:cNvSpPr/>
          <p:nvPr/>
        </p:nvSpPr>
        <p:spPr>
          <a:xfrm>
            <a:off x="1267969" y="1541767"/>
            <a:ext cx="3048000" cy="646331"/>
          </a:xfrm>
          <a:prstGeom prst="rect">
            <a:avLst/>
          </a:prstGeom>
        </p:spPr>
        <p:txBody>
          <a:bodyPr wrap="square">
            <a:spAutoFit/>
          </a:bodyPr>
          <a:lstStyle/>
          <a:p>
            <a:r>
              <a:rPr lang="en-US" dirty="0">
                <a:solidFill>
                  <a:srgbClr val="FF0000"/>
                </a:solidFill>
              </a:rPr>
              <a:t>Other source, note the difference in symbols.</a:t>
            </a:r>
            <a:endParaRPr lang="en-GB" dirty="0">
              <a:solidFill>
                <a:srgbClr val="FF0000"/>
              </a:solidFill>
            </a:endParaRPr>
          </a:p>
        </p:txBody>
      </p:sp>
      <mc:AlternateContent xmlns:mc="http://schemas.openxmlformats.org/markup-compatibility/2006" xmlns:a14="http://schemas.microsoft.com/office/drawing/2010/main">
        <mc:Choice Requires="a14">
          <p:sp>
            <p:nvSpPr>
              <p:cNvPr id="11" name="Subtitle 4"/>
              <p:cNvSpPr txBox="1">
                <a:spLocks/>
              </p:cNvSpPr>
              <p:nvPr/>
            </p:nvSpPr>
            <p:spPr>
              <a:xfrm>
                <a:off x="5265548" y="1316735"/>
                <a:ext cx="6612508" cy="4745023"/>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800" b="1" dirty="0"/>
                  <a:t>At equilibrium:</a:t>
                </a:r>
                <a:endParaRPr lang="en-US" sz="1800" b="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r>
                        <a:rPr lang="en-US" sz="1800" i="1">
                          <a:latin typeface="Cambria Math" panose="02040503050406030204" pitchFamily="18" charset="0"/>
                        </a:rPr>
                        <m:t>−</m:t>
                      </m:r>
                      <m:r>
                        <a:rPr lang="el-GR" sz="1800" i="1">
                          <a:latin typeface="Cambria Math" panose="02040503050406030204" pitchFamily="18" charset="0"/>
                        </a:rPr>
                        <m:t>𝜇</m:t>
                      </m:r>
                      <m:r>
                        <a:rPr lang="en-US" sz="1800" i="1">
                          <a:latin typeface="Cambria Math" panose="02040503050406030204" pitchFamily="18" charset="0"/>
                        </a:rPr>
                        <m:t>𝑁</m:t>
                      </m:r>
                      <m:r>
                        <m:rPr>
                          <m:sty m:val="p"/>
                        </m:rPr>
                        <a:rPr lang="en-US" sz="1800">
                          <a:latin typeface="Cambria Math" panose="02040503050406030204" pitchFamily="18" charset="0"/>
                        </a:rPr>
                        <m:t>cos</m:t>
                      </m:r>
                      <m:r>
                        <a:rPr lang="en-US" sz="1800" i="1">
                          <a:latin typeface="Cambria Math" panose="02040503050406030204" pitchFamily="18" charset="0"/>
                        </a:rPr>
                        <m:t> </m:t>
                      </m:r>
                      <m:r>
                        <a:rPr lang="el-GR" sz="1800" i="1">
                          <a:latin typeface="Cambria Math" panose="02040503050406030204" pitchFamily="18" charset="0"/>
                        </a:rPr>
                        <m:t>𝛼</m:t>
                      </m:r>
                      <m:r>
                        <a:rPr lang="en-US" sz="1800" b="0" i="1" smtClean="0">
                          <a:solidFill>
                            <a:srgbClr val="FF0000"/>
                          </a:solidFill>
                          <a:latin typeface="Cambria Math" panose="02040503050406030204" pitchFamily="18" charset="0"/>
                        </a:rPr>
                        <m:t>+</m:t>
                      </m:r>
                      <m:r>
                        <a:rPr lang="en-US" sz="1800" i="1">
                          <a:latin typeface="Cambria Math" panose="02040503050406030204" pitchFamily="18" charset="0"/>
                        </a:rPr>
                        <m:t>𝑁</m:t>
                      </m:r>
                      <m:r>
                        <m:rPr>
                          <m:sty m:val="p"/>
                        </m:rPr>
                        <a:rPr lang="en-US" sz="1800">
                          <a:latin typeface="Cambria Math" panose="02040503050406030204" pitchFamily="18" charset="0"/>
                        </a:rPr>
                        <m:t>sin</m:t>
                      </m:r>
                      <m:r>
                        <a:rPr lang="en-US" sz="1800" i="1">
                          <a:latin typeface="Cambria Math" panose="02040503050406030204" pitchFamily="18" charset="0"/>
                        </a:rPr>
                        <m:t> </m:t>
                      </m:r>
                      <m:r>
                        <a:rPr lang="el-GR" sz="1800" i="1">
                          <a:latin typeface="Cambria Math" panose="02040503050406030204" pitchFamily="18" charset="0"/>
                        </a:rPr>
                        <m:t>𝛼</m:t>
                      </m:r>
                      <m:r>
                        <a:rPr lang="en-US" sz="1800" i="1">
                          <a:latin typeface="Cambria Math" panose="02040503050406030204" pitchFamily="18" charset="0"/>
                        </a:rPr>
                        <m:t>=0</m:t>
                      </m:r>
                    </m:oMath>
                  </m:oMathPara>
                </a14:m>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𝐹</m:t>
                      </m:r>
                      <m:r>
                        <a:rPr lang="en-US" sz="1800" i="1" smtClean="0">
                          <a:solidFill>
                            <a:srgbClr val="FF0000"/>
                          </a:solidFill>
                          <a:latin typeface="Cambria Math" panose="02040503050406030204" pitchFamily="18" charset="0"/>
                        </a:rPr>
                        <m:t>−</m:t>
                      </m:r>
                      <m:r>
                        <a:rPr lang="el-GR" sz="1800" i="1">
                          <a:latin typeface="Cambria Math" panose="02040503050406030204" pitchFamily="18" charset="0"/>
                        </a:rPr>
                        <m:t>𝜇</m:t>
                      </m:r>
                      <m:r>
                        <a:rPr lang="en-US" sz="1800" i="1">
                          <a:latin typeface="Cambria Math" panose="02040503050406030204" pitchFamily="18" charset="0"/>
                        </a:rPr>
                        <m:t>𝑁</m:t>
                      </m:r>
                      <m:r>
                        <m:rPr>
                          <m:sty m:val="p"/>
                        </m:rPr>
                        <a:rPr lang="en-US" sz="1800">
                          <a:latin typeface="Cambria Math" panose="02040503050406030204" pitchFamily="18" charset="0"/>
                        </a:rPr>
                        <m:t>sin</m:t>
                      </m:r>
                      <m:r>
                        <a:rPr lang="en-US" sz="1800">
                          <a:latin typeface="Cambria Math" panose="02040503050406030204" pitchFamily="18" charset="0"/>
                        </a:rPr>
                        <m:t> </m:t>
                      </m:r>
                      <m:r>
                        <a:rPr lang="el-GR" sz="1800" i="1">
                          <a:latin typeface="Cambria Math" panose="02040503050406030204" pitchFamily="18" charset="0"/>
                        </a:rPr>
                        <m:t>𝛼</m:t>
                      </m:r>
                      <m:r>
                        <a:rPr lang="en-US" sz="1800" i="1">
                          <a:latin typeface="Cambria Math" panose="02040503050406030204" pitchFamily="18" charset="0"/>
                        </a:rPr>
                        <m:t>−</m:t>
                      </m:r>
                      <m:r>
                        <a:rPr lang="en-US" sz="1800" i="1">
                          <a:latin typeface="Cambria Math" panose="02040503050406030204" pitchFamily="18" charset="0"/>
                        </a:rPr>
                        <m:t>𝑁</m:t>
                      </m:r>
                      <m:r>
                        <m:rPr>
                          <m:sty m:val="p"/>
                        </m:rPr>
                        <a:rPr lang="en-US" sz="1800">
                          <a:latin typeface="Cambria Math" panose="02040503050406030204" pitchFamily="18" charset="0"/>
                        </a:rPr>
                        <m:t>cos</m:t>
                      </m:r>
                      <m:r>
                        <a:rPr lang="en-US" sz="1800">
                          <a:latin typeface="Cambria Math" panose="02040503050406030204" pitchFamily="18" charset="0"/>
                        </a:rPr>
                        <m:t> </m:t>
                      </m:r>
                      <m:r>
                        <a:rPr lang="el-GR" sz="1800" i="1">
                          <a:latin typeface="Cambria Math" panose="02040503050406030204" pitchFamily="18" charset="0"/>
                        </a:rPr>
                        <m:t>𝛼</m:t>
                      </m:r>
                      <m:r>
                        <a:rPr lang="en-US" sz="1800" i="1">
                          <a:latin typeface="Cambria Math" panose="02040503050406030204" pitchFamily="18" charset="0"/>
                        </a:rPr>
                        <m:t>=0</m:t>
                      </m:r>
                    </m:oMath>
                  </m:oMathPara>
                </a14:m>
                <a:endParaRPr lang="en-US" sz="1800" i="1" dirty="0">
                  <a:latin typeface="Cambria Math" panose="02040503050406030204" pitchFamily="18" charset="0"/>
                </a:endParaRPr>
              </a:p>
              <a:p>
                <a:pPr marL="0" indent="0">
                  <a:buNone/>
                </a:pPr>
                <a:r>
                  <a:rPr lang="en-US" sz="1800" dirty="0">
                    <a:latin typeface="Cambria Math" panose="02040503050406030204" pitchFamily="18" charset="0"/>
                  </a:rPr>
                  <a:t>This gives: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𝑁</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𝐹</m:t>
                          </m:r>
                        </m:num>
                        <m:den>
                          <m:r>
                            <m:rPr>
                              <m:sty m:val="p"/>
                            </m:rPr>
                            <a:rPr lang="en-US" sz="1800">
                              <a:latin typeface="Cambria Math" panose="02040503050406030204" pitchFamily="18" charset="0"/>
                            </a:rPr>
                            <m:t>cos</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smtClean="0">
                              <a:solidFill>
                                <a:srgbClr val="FF0000"/>
                              </a:solidFill>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sin</m:t>
                          </m:r>
                          <m:r>
                            <a:rPr lang="en-US" sz="1800" i="1">
                              <a:latin typeface="Cambria Math" panose="02040503050406030204" pitchFamily="18" charset="0"/>
                            </a:rPr>
                            <m:t> </m:t>
                          </m:r>
                          <m:r>
                            <m:rPr>
                              <m:sty m:val="p"/>
                            </m:rPr>
                            <a:rPr lang="el-GR" sz="1800" i="1">
                              <a:latin typeface="Cambria Math" panose="02040503050406030204" pitchFamily="18" charset="0"/>
                            </a:rPr>
                            <m:t>α</m:t>
                          </m:r>
                        </m:den>
                      </m:f>
                    </m:oMath>
                  </m:oMathPara>
                </a14:m>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𝐹</m:t>
                          </m:r>
                          <m:r>
                            <a:rPr lang="en-US" sz="1800" i="1">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cos</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smtClean="0">
                              <a:solidFill>
                                <a:srgbClr val="FF0000"/>
                              </a:solidFill>
                              <a:latin typeface="Cambria Math" panose="02040503050406030204" pitchFamily="18" charset="0"/>
                            </a:rPr>
                            <m:t>−</m:t>
                          </m:r>
                          <m:r>
                            <m:rPr>
                              <m:sty m:val="p"/>
                            </m:rPr>
                            <a:rPr lang="en-US" sz="1800">
                              <a:latin typeface="Cambria Math" panose="02040503050406030204" pitchFamily="18" charset="0"/>
                            </a:rPr>
                            <m:t>sin</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num>
                        <m:den>
                          <m:r>
                            <m:rPr>
                              <m:sty m:val="p"/>
                            </m:rPr>
                            <a:rPr lang="en-US" sz="1800">
                              <a:latin typeface="Cambria Math" panose="02040503050406030204" pitchFamily="18" charset="0"/>
                            </a:rPr>
                            <m:t>cos</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smtClean="0">
                              <a:solidFill>
                                <a:srgbClr val="FF0000"/>
                              </a:solidFill>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sin</m:t>
                          </m:r>
                          <m:r>
                            <a:rPr lang="en-US" sz="1800" i="1">
                              <a:latin typeface="Cambria Math" panose="02040503050406030204" pitchFamily="18" charset="0"/>
                            </a:rPr>
                            <m:t> </m:t>
                          </m:r>
                          <m:r>
                            <m:rPr>
                              <m:sty m:val="p"/>
                            </m:rPr>
                            <a:rPr lang="el-GR" sz="1800" i="1">
                              <a:latin typeface="Cambria Math" panose="02040503050406030204" pitchFamily="18" charset="0"/>
                            </a:rPr>
                            <m:t>α</m:t>
                          </m:r>
                        </m:den>
                      </m:f>
                    </m:oMath>
                  </m:oMathPara>
                </a14:m>
                <a:endParaRPr lang="en-US" sz="1800" i="1" dirty="0">
                  <a:latin typeface="Cambria Math" panose="02040503050406030204" pitchFamily="18" charset="0"/>
                </a:endParaRPr>
              </a:p>
              <a:p>
                <a:pPr marL="0" indent="0">
                  <a:buNone/>
                </a:pPr>
                <a:r>
                  <a:rPr lang="en-US" sz="1900" b="1" dirty="0">
                    <a:latin typeface="Cambria Math" panose="02040503050406030204" pitchFamily="18" charset="0"/>
                  </a:rPr>
                  <a:t>Torque transmitted </a:t>
                </a:r>
                <a:r>
                  <a:rPr lang="en-US" sz="1800" dirty="0">
                    <a:latin typeface="Cambria Math" panose="02040503050406030204" pitchFamily="18" charset="0"/>
                  </a:rPr>
                  <a:t>during lowering of the load is given by:</a:t>
                </a:r>
              </a:p>
              <a:p>
                <a:pPr marL="0" indent="0">
                  <a:buNone/>
                </a:pPr>
                <a:endParaRPr lang="en-US" sz="18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𝑅</m:t>
                          </m:r>
                        </m:sub>
                      </m:sSub>
                      <m:r>
                        <a:rPr lang="en-US" sz="1800" i="1">
                          <a:latin typeface="Cambria Math" panose="02040503050406030204" pitchFamily="18" charset="0"/>
                        </a:rPr>
                        <m:t>=</m:t>
                      </m:r>
                      <m:r>
                        <a:rPr lang="en-US" sz="1800" i="1">
                          <a:latin typeface="Cambria Math" panose="02040503050406030204" pitchFamily="18" charset="0"/>
                        </a:rPr>
                        <m:t>𝑃</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num>
                        <m:den>
                          <m:r>
                            <a:rPr lang="en-US" sz="1800" i="1">
                              <a:latin typeface="Cambria Math" panose="02040503050406030204" pitchFamily="18" charset="0"/>
                            </a:rPr>
                            <m:t>2</m:t>
                          </m:r>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num>
                        <m:den>
                          <m:r>
                            <a:rPr lang="en-US" sz="1800" i="1">
                              <a:latin typeface="Cambria Math" panose="02040503050406030204" pitchFamily="18" charset="0"/>
                            </a:rPr>
                            <m:t>2</m:t>
                          </m:r>
                        </m:den>
                      </m:f>
                      <m:f>
                        <m:fPr>
                          <m:ctrlPr>
                            <a:rPr lang="en-US" sz="1800" i="1">
                              <a:latin typeface="Cambria Math" panose="02040503050406030204" pitchFamily="18" charset="0"/>
                            </a:rPr>
                          </m:ctrlPr>
                        </m:fPr>
                        <m:num>
                          <m:r>
                            <a:rPr lang="en-US" sz="1800" i="1">
                              <a:latin typeface="Cambria Math" panose="02040503050406030204" pitchFamily="18" charset="0"/>
                            </a:rPr>
                            <m:t>𝐹</m:t>
                          </m:r>
                          <m:r>
                            <a:rPr lang="en-US" sz="1800" i="1">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cos</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r>
                            <m:rPr>
                              <m:sty m:val="p"/>
                            </m:rPr>
                            <a:rPr lang="en-US" sz="1800">
                              <a:latin typeface="Cambria Math" panose="02040503050406030204" pitchFamily="18" charset="0"/>
                            </a:rPr>
                            <m:t>sin</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num>
                        <m:den>
                          <m:d>
                            <m:dPr>
                              <m:ctrlPr>
                                <a:rPr lang="en-US" sz="1800" i="1">
                                  <a:latin typeface="Cambria Math" panose="02040503050406030204" pitchFamily="18" charset="0"/>
                                </a:rPr>
                              </m:ctrlPr>
                            </m:dPr>
                            <m:e>
                              <m:r>
                                <m:rPr>
                                  <m:sty m:val="p"/>
                                </m:rPr>
                                <a:rPr lang="en-US" sz="1800">
                                  <a:latin typeface="Cambria Math" panose="02040503050406030204" pitchFamily="18" charset="0"/>
                                </a:rPr>
                                <m:t>cos</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sin</m:t>
                              </m:r>
                              <m:r>
                                <a:rPr lang="en-US" sz="1800" i="1">
                                  <a:latin typeface="Cambria Math" panose="02040503050406030204" pitchFamily="18" charset="0"/>
                                </a:rPr>
                                <m:t> </m:t>
                              </m:r>
                              <m:r>
                                <m:rPr>
                                  <m:sty m:val="p"/>
                                </m:rPr>
                                <a:rPr lang="el-GR" sz="1800" i="1">
                                  <a:latin typeface="Cambria Math" panose="02040503050406030204" pitchFamily="18" charset="0"/>
                                </a:rPr>
                                <m:t>α</m:t>
                              </m:r>
                            </m:e>
                          </m:d>
                        </m:den>
                      </m:f>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num>
                        <m:den>
                          <m:r>
                            <a:rPr lang="en-US" sz="1800" i="1">
                              <a:latin typeface="Cambria Math" panose="02040503050406030204" pitchFamily="18" charset="0"/>
                            </a:rPr>
                            <m:t>2</m:t>
                          </m:r>
                        </m:den>
                      </m:f>
                      <m:f>
                        <m:fPr>
                          <m:ctrlPr>
                            <a:rPr lang="en-US" sz="1800" i="1">
                              <a:latin typeface="Cambria Math" panose="02040503050406030204" pitchFamily="18" charset="0"/>
                            </a:rPr>
                          </m:ctrlPr>
                        </m:fPr>
                        <m:num>
                          <m:r>
                            <a:rPr lang="en-US" sz="1800" i="1">
                              <a:latin typeface="Cambria Math" panose="02040503050406030204" pitchFamily="18" charset="0"/>
                            </a:rPr>
                            <m:t>𝐹</m:t>
                          </m:r>
                          <m:r>
                            <a:rPr lang="en-US" sz="1800" i="1">
                              <a:latin typeface="Cambria Math" panose="02040503050406030204" pitchFamily="18" charset="0"/>
                            </a:rPr>
                            <m:t>(</m:t>
                          </m:r>
                          <m:r>
                            <a:rPr lang="el-GR" sz="1800" i="1">
                              <a:latin typeface="Cambria Math" panose="02040503050406030204" pitchFamily="18" charset="0"/>
                            </a:rPr>
                            <m:t>𝜇</m:t>
                          </m:r>
                          <m:r>
                            <a:rPr lang="en-US" sz="1800" i="1" smtClean="0">
                              <a:solidFill>
                                <a:srgbClr val="FF0000"/>
                              </a:solidFill>
                              <a:latin typeface="Cambria Math" panose="02040503050406030204" pitchFamily="18" charset="0"/>
                            </a:rPr>
                            <m:t>−</m:t>
                          </m:r>
                          <m:r>
                            <m:rPr>
                              <m:sty m:val="p"/>
                            </m:rPr>
                            <a:rPr lang="en-US" sz="1800">
                              <a:latin typeface="Cambria Math" panose="02040503050406030204" pitchFamily="18" charset="0"/>
                            </a:rPr>
                            <m:t>tan</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num>
                        <m:den>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smtClean="0">
                                  <a:solidFill>
                                    <a:srgbClr val="FF0000"/>
                                  </a:solidFill>
                                  <a:latin typeface="Cambria Math" panose="02040503050406030204" pitchFamily="18" charset="0"/>
                                </a:rPr>
                                <m:t>+</m:t>
                              </m:r>
                              <m:r>
                                <a:rPr lang="el-GR" sz="1800" i="1">
                                  <a:latin typeface="Cambria Math" panose="02040503050406030204" pitchFamily="18" charset="0"/>
                                </a:rPr>
                                <m:t>𝜇</m:t>
                              </m:r>
                              <m:r>
                                <m:rPr>
                                  <m:sty m:val="p"/>
                                </m:rPr>
                                <a:rPr lang="en-US" sz="1800">
                                  <a:latin typeface="Cambria Math" panose="02040503050406030204" pitchFamily="18" charset="0"/>
                                </a:rPr>
                                <m:t>tan</m:t>
                              </m:r>
                              <m:r>
                                <a:rPr lang="en-US" sz="1800" i="1">
                                  <a:latin typeface="Cambria Math" panose="02040503050406030204" pitchFamily="18" charset="0"/>
                                </a:rPr>
                                <m:t> </m:t>
                              </m:r>
                              <m:r>
                                <m:rPr>
                                  <m:sty m:val="p"/>
                                </m:rPr>
                                <a:rPr lang="el-GR" sz="1800" i="1">
                                  <a:latin typeface="Cambria Math" panose="02040503050406030204" pitchFamily="18" charset="0"/>
                                </a:rPr>
                                <m:t>α</m:t>
                              </m:r>
                            </m:e>
                          </m:d>
                        </m:den>
                      </m:f>
                    </m:oMath>
                  </m:oMathPara>
                </a14:m>
                <a:endParaRPr lang="en-US" sz="1800" dirty="0">
                  <a:latin typeface="Cambria Math" panose="02040503050406030204" pitchFamily="18" charset="0"/>
                </a:endParaRPr>
              </a:p>
              <a:p>
                <a:pPr marL="0" indent="0">
                  <a:buNone/>
                </a:pPr>
                <a:endParaRPr lang="en-US" sz="1800" dirty="0">
                  <a:latin typeface="Cambria Math" panose="02040503050406030204" pitchFamily="18" charset="0"/>
                </a:endParaRPr>
              </a:p>
              <a:p>
                <a:pPr marL="0" indent="0">
                  <a:buNone/>
                </a:pPr>
                <a:r>
                  <a:rPr lang="en-US" sz="1800" dirty="0">
                    <a:latin typeface="Cambria Math" panose="02040503050406030204" pitchFamily="18" charset="0"/>
                  </a:rPr>
                  <a:t>Since </a:t>
                </a:r>
                <a14:m>
                  <m:oMath xmlns:m="http://schemas.openxmlformats.org/officeDocument/2006/math">
                    <m:r>
                      <m:rPr>
                        <m:sty m:val="p"/>
                      </m:rPr>
                      <a:rPr lang="en-US" sz="1800">
                        <a:latin typeface="Cambria Math" panose="02040503050406030204" pitchFamily="18" charset="0"/>
                      </a:rPr>
                      <m:t>tan</m:t>
                    </m:r>
                    <m:r>
                      <a:rPr lang="en-US" sz="1800" i="1">
                        <a:latin typeface="Cambria Math" panose="02040503050406030204" pitchFamily="18" charset="0"/>
                      </a:rPr>
                      <m:t> </m:t>
                    </m:r>
                    <m:r>
                      <m:rPr>
                        <m:sty m:val="p"/>
                      </m:rPr>
                      <a:rPr lang="el-GR" sz="1800" i="1">
                        <a:latin typeface="Cambria Math" panose="02040503050406030204" pitchFamily="18" charset="0"/>
                      </a:rPr>
                      <m:t>α</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𝐿</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𝜋</m:t>
                            </m:r>
                            <m:r>
                              <a:rPr lang="en-US" sz="1800" i="1">
                                <a:latin typeface="Cambria Math" panose="02040503050406030204" pitchFamily="18" charset="0"/>
                              </a:rPr>
                              <m:t>𝑑</m:t>
                            </m:r>
                          </m:e>
                          <m:sub>
                            <m:r>
                              <a:rPr lang="en-US" sz="1800" i="1">
                                <a:latin typeface="Cambria Math" panose="02040503050406030204" pitchFamily="18" charset="0"/>
                              </a:rPr>
                              <m:t>𝑚</m:t>
                            </m:r>
                          </m:sub>
                        </m:sSub>
                      </m:den>
                    </m:f>
                  </m:oMath>
                </a14:m>
                <a:r>
                  <a:rPr lang="en-US" sz="1800" dirty="0">
                    <a:latin typeface="Cambria Math" panose="02040503050406030204" pitchFamily="18" charset="0"/>
                  </a:rPr>
                  <a:t>, we have</a:t>
                </a:r>
              </a:p>
              <a:p>
                <a:pPr marL="0" indent="0">
                  <a:buNone/>
                </a:pPr>
                <a:endParaRPr lang="en-US" sz="18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𝑅</m:t>
                          </m:r>
                        </m:sub>
                      </m:sSub>
                      <m:r>
                        <a:rPr lang="en-US" sz="1800" i="1">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num>
                        <m:den>
                          <m:r>
                            <a:rPr lang="en-US" sz="1800" i="1">
                              <a:latin typeface="Cambria Math" panose="02040503050406030204" pitchFamily="18" charset="0"/>
                            </a:rPr>
                            <m:t>2</m:t>
                          </m:r>
                        </m:den>
                      </m:f>
                      <m:f>
                        <m:fPr>
                          <m:ctrlPr>
                            <a:rPr lang="en-US" sz="1800" i="1">
                              <a:latin typeface="Cambria Math" panose="02040503050406030204" pitchFamily="18" charset="0"/>
                            </a:rPr>
                          </m:ctrlPr>
                        </m:fPr>
                        <m:num>
                          <m:r>
                            <a:rPr lang="en-US" sz="1800" i="1">
                              <a:latin typeface="Cambria Math" panose="02040503050406030204" pitchFamily="18" charset="0"/>
                            </a:rPr>
                            <m:t>𝐹</m:t>
                          </m:r>
                          <m:r>
                            <a:rPr lang="en-US" sz="1800" i="1">
                              <a:latin typeface="Cambria Math" panose="02040503050406030204" pitchFamily="18" charset="0"/>
                            </a:rPr>
                            <m:t>(</m:t>
                          </m:r>
                          <m:r>
                            <a:rPr lang="el-GR" sz="1800" i="1">
                              <a:latin typeface="Cambria Math" panose="02040503050406030204" pitchFamily="18" charset="0"/>
                            </a:rPr>
                            <m:t>𝜇</m:t>
                          </m:r>
                          <m:r>
                            <a:rPr lang="el-GR" sz="1800" i="1">
                              <a:latin typeface="Cambria Math" panose="02040503050406030204" pitchFamily="18" charset="0"/>
                              <a:ea typeface="Cambria Math" panose="02040503050406030204" pitchFamily="18" charset="0"/>
                            </a:rPr>
                            <m:t>𝜋</m:t>
                          </m:r>
                          <m:sSub>
                            <m:sSubPr>
                              <m:ctrlPr>
                                <a:rPr lang="el-GR"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i="1">
                                  <a:latin typeface="Cambria Math" panose="02040503050406030204" pitchFamily="18" charset="0"/>
                                  <a:ea typeface="Cambria Math" panose="02040503050406030204" pitchFamily="18" charset="0"/>
                                </a:rPr>
                                <m:t>𝑚</m:t>
                              </m:r>
                            </m:sub>
                          </m:sSub>
                          <m:r>
                            <a:rPr lang="en-US" sz="1800" i="1" smtClean="0">
                              <a:solidFill>
                                <a:srgbClr val="FF0000"/>
                              </a:solidFill>
                              <a:latin typeface="Cambria Math" panose="02040503050406030204" pitchFamily="18" charset="0"/>
                            </a:rPr>
                            <m:t>−</m:t>
                          </m:r>
                          <m:r>
                            <a:rPr lang="en-US" sz="1800" i="1">
                              <a:latin typeface="Cambria Math" panose="02040503050406030204" pitchFamily="18" charset="0"/>
                            </a:rPr>
                            <m:t>𝐿</m:t>
                          </m:r>
                          <m:r>
                            <a:rPr lang="en-US" sz="1800" i="1">
                              <a:latin typeface="Cambria Math" panose="02040503050406030204" pitchFamily="18" charset="0"/>
                            </a:rPr>
                            <m:t>)</m:t>
                          </m:r>
                        </m:num>
                        <m:den>
                          <m:d>
                            <m:dPr>
                              <m:ctrlPr>
                                <a:rPr lang="en-US" sz="1800" i="1">
                                  <a:latin typeface="Cambria Math" panose="02040503050406030204" pitchFamily="18" charset="0"/>
                                </a:rPr>
                              </m:ctrlPr>
                            </m:dPr>
                            <m:e>
                              <m:r>
                                <a:rPr lang="el-GR" sz="1800" i="1">
                                  <a:latin typeface="Cambria Math" panose="02040503050406030204" pitchFamily="18" charset="0"/>
                                  <a:ea typeface="Cambria Math" panose="02040503050406030204" pitchFamily="18" charset="0"/>
                                </a:rPr>
                                <m:t>𝜋</m:t>
                              </m:r>
                              <m:sSub>
                                <m:sSubPr>
                                  <m:ctrlPr>
                                    <a:rPr lang="el-GR"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i="1">
                                      <a:latin typeface="Cambria Math" panose="02040503050406030204" pitchFamily="18" charset="0"/>
                                      <a:ea typeface="Cambria Math" panose="02040503050406030204" pitchFamily="18" charset="0"/>
                                    </a:rPr>
                                    <m:t>𝑚</m:t>
                                  </m:r>
                                </m:sub>
                              </m:sSub>
                              <m:r>
                                <a:rPr lang="en-US" sz="1800" i="1" smtClean="0">
                                  <a:solidFill>
                                    <a:srgbClr val="FF0000"/>
                                  </a:solidFill>
                                  <a:latin typeface="Cambria Math" panose="02040503050406030204" pitchFamily="18" charset="0"/>
                                </a:rPr>
                                <m:t>+</m:t>
                              </m:r>
                              <m:r>
                                <a:rPr lang="el-GR" sz="1800" i="1">
                                  <a:latin typeface="Cambria Math" panose="02040503050406030204" pitchFamily="18" charset="0"/>
                                </a:rPr>
                                <m:t>𝜇</m:t>
                              </m:r>
                              <m:r>
                                <a:rPr lang="en-US" sz="1800" i="1">
                                  <a:latin typeface="Cambria Math" panose="02040503050406030204" pitchFamily="18" charset="0"/>
                                </a:rPr>
                                <m:t>𝐿</m:t>
                              </m:r>
                            </m:e>
                          </m:d>
                        </m:den>
                      </m:f>
                    </m:oMath>
                  </m:oMathPara>
                </a14:m>
                <a:endParaRPr lang="en-US" sz="1800" dirty="0">
                  <a:latin typeface="Cambria Math" panose="02040503050406030204" pitchFamily="18" charset="0"/>
                </a:endParaRPr>
              </a:p>
            </p:txBody>
          </p:sp>
        </mc:Choice>
        <mc:Fallback xmlns="">
          <p:sp>
            <p:nvSpPr>
              <p:cNvPr id="11" name="Subtitle 4"/>
              <p:cNvSpPr txBox="1">
                <a:spLocks noRot="1" noChangeAspect="1" noMove="1" noResize="1" noEditPoints="1" noAdjustHandles="1" noChangeArrowheads="1" noChangeShapeType="1" noTextEdit="1"/>
              </p:cNvSpPr>
              <p:nvPr/>
            </p:nvSpPr>
            <p:spPr>
              <a:xfrm>
                <a:off x="5265548" y="1316735"/>
                <a:ext cx="6612508" cy="4745023"/>
              </a:xfrm>
              <a:prstGeom prst="rect">
                <a:avLst/>
              </a:prstGeom>
              <a:blipFill>
                <a:blip r:embed="rId3"/>
                <a:stretch>
                  <a:fillRect l="-829" t="-1414"/>
                </a:stretch>
              </a:blipFill>
            </p:spPr>
            <p:txBody>
              <a:bodyPr/>
              <a:lstStyle/>
              <a:p>
                <a:r>
                  <a:rPr lang="en-GB">
                    <a:noFill/>
                  </a:rPr>
                  <a:t> </a:t>
                </a:r>
              </a:p>
            </p:txBody>
          </p:sp>
        </mc:Fallback>
      </mc:AlternateContent>
    </p:spTree>
    <p:extLst>
      <p:ext uri="{BB962C8B-B14F-4D97-AF65-F5344CB8AC3E}">
        <p14:creationId xmlns:p14="http://schemas.microsoft.com/office/powerpoint/2010/main" val="1240866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Power Screws - Torque to Force Relationships in Just Over 10 Minutes!">
            <a:hlinkClick r:id="" action="ppaction://media"/>
            <a:extLst>
              <a:ext uri="{FF2B5EF4-FFF2-40B4-BE49-F238E27FC236}">
                <a16:creationId xmlns:a16="http://schemas.microsoft.com/office/drawing/2014/main" id="{BCF2FEB6-E394-4E15-93E1-5CF6556EDB16}"/>
              </a:ext>
            </a:extLst>
          </p:cNvPr>
          <p:cNvPicPr>
            <a:picLocks noRot="1" noChangeAspect="1"/>
          </p:cNvPicPr>
          <p:nvPr>
            <a:videoFile r:link="rId1"/>
          </p:nvPr>
        </p:nvPicPr>
        <p:blipFill>
          <a:blip r:embed="rId3"/>
          <a:stretch>
            <a:fillRect/>
          </a:stretch>
        </p:blipFill>
        <p:spPr>
          <a:xfrm>
            <a:off x="1876909" y="987714"/>
            <a:ext cx="8641719" cy="4882571"/>
          </a:xfrm>
          <a:prstGeom prst="rect">
            <a:avLst/>
          </a:prstGeom>
        </p:spPr>
      </p:pic>
    </p:spTree>
    <p:extLst>
      <p:ext uri="{BB962C8B-B14F-4D97-AF65-F5344CB8AC3E}">
        <p14:creationId xmlns:p14="http://schemas.microsoft.com/office/powerpoint/2010/main" val="117610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4113" y="711423"/>
            <a:ext cx="10515600" cy="1325563"/>
          </a:xfrm>
        </p:spPr>
        <p:txBody>
          <a:bodyPr>
            <a:normAutofit/>
          </a:bodyPr>
          <a:lstStyle/>
          <a:p>
            <a:r>
              <a:rPr lang="en-US" dirty="0"/>
              <a:t>Torques with “screw” as the power transmission mechanism</a:t>
            </a:r>
            <a:endParaRPr lang="en-GB" dirty="0"/>
          </a:p>
        </p:txBody>
      </p:sp>
      <mc:AlternateContent xmlns:mc="http://schemas.openxmlformats.org/markup-compatibility/2006" xmlns:a14="http://schemas.microsoft.com/office/drawing/2010/main">
        <mc:Choice Requires="a14">
          <p:sp>
            <p:nvSpPr>
              <p:cNvPr id="18" name="Rectangle 17"/>
              <p:cNvSpPr/>
              <p:nvPr/>
            </p:nvSpPr>
            <p:spPr>
              <a:xfrm>
                <a:off x="381829" y="2102653"/>
                <a:ext cx="3377848" cy="4447949"/>
              </a:xfrm>
              <a:prstGeom prst="rect">
                <a:avLst/>
              </a:prstGeom>
            </p:spPr>
            <p:txBody>
              <a:bodyPr wrap="none">
                <a:spAutoFit/>
              </a:bodyPr>
              <a:lstStyle/>
              <a:p>
                <a:r>
                  <a:rPr lang="fr-FR" b="1" dirty="0">
                    <a:latin typeface="Arial" panose="020B0604020202020204" pitchFamily="34" charset="0"/>
                    <a:cs typeface="Arial" panose="020B0604020202020204" pitchFamily="34" charset="0"/>
                  </a:rPr>
                  <a:t>If the friction </a:t>
                </a:r>
                <a:r>
                  <a:rPr lang="fr-FR" b="1" dirty="0" err="1">
                    <a:latin typeface="Arial" panose="020B0604020202020204" pitchFamily="34" charset="0"/>
                    <a:cs typeface="Arial" panose="020B0604020202020204" pitchFamily="34" charset="0"/>
                  </a:rPr>
                  <a:t>is</a:t>
                </a:r>
                <a:r>
                  <a:rPr lang="fr-FR" b="1" dirty="0">
                    <a:latin typeface="Arial" panose="020B0604020202020204" pitchFamily="34" charset="0"/>
                    <a:cs typeface="Arial" panose="020B0604020202020204" pitchFamily="34" charset="0"/>
                  </a:rPr>
                  <a:t> </a:t>
                </a:r>
                <a:r>
                  <a:rPr lang="fr-FR" b="1" dirty="0">
                    <a:solidFill>
                      <a:srgbClr val="FF0000"/>
                    </a:solidFill>
                    <a:latin typeface="Arial" panose="020B0604020202020204" pitchFamily="34" charset="0"/>
                    <a:cs typeface="Arial" panose="020B0604020202020204" pitchFamily="34" charset="0"/>
                  </a:rPr>
                  <a:t>NOT</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ignored</a:t>
                </a:r>
                <a:r>
                  <a:rPr lang="fr-FR" b="1" dirty="0">
                    <a:latin typeface="Arial" panose="020B0604020202020204" pitchFamily="34" charset="0"/>
                    <a:cs typeface="Arial" panose="020B0604020202020204" pitchFamily="34" charset="0"/>
                  </a:rPr>
                  <a:t>:</a:t>
                </a:r>
              </a:p>
              <a:p>
                <a:endParaRPr lang="fr-FR" b="1"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en-GB" i="1">
                              <a:latin typeface="Cambria Math" panose="02040503050406030204" pitchFamily="18" charset="0"/>
                            </a:rPr>
                            <m:t>𝑇</m:t>
                          </m:r>
                        </m:e>
                        <m:sub>
                          <m:r>
                            <a:rPr lang="en-US" i="1">
                              <a:latin typeface="Cambria Math" panose="02040503050406030204" pitchFamily="18" charset="0"/>
                            </a:rPr>
                            <m:t>𝑙𝑜𝑤𝑒𝑟</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𝐹𝑑</m:t>
                          </m:r>
                        </m:num>
                        <m:den>
                          <m:r>
                            <a:rPr lang="en-GB" i="1">
                              <a:latin typeface="Cambria Math" panose="02040503050406030204" pitchFamily="18" charset="0"/>
                            </a:rPr>
                            <m:t>2</m:t>
                          </m:r>
                        </m:den>
                      </m:f>
                      <m:d>
                        <m:dPr>
                          <m:ctrlPr>
                            <a:rPr lang="en-US"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𝜋𝜇</m:t>
                              </m:r>
                              <m:r>
                                <a:rPr lang="en-GB"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ea typeface="Cambria Math" panose="02040503050406030204" pitchFamily="18" charset="0"/>
                                </a:rPr>
                                <m:t>𝜋</m:t>
                              </m:r>
                              <m:r>
                                <a:rPr lang="en-GB"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ea typeface="Cambria Math" panose="02040503050406030204" pitchFamily="18" charset="0"/>
                                </a:rPr>
                                <m:t>𝐿</m:t>
                              </m:r>
                            </m:den>
                          </m:f>
                        </m:e>
                      </m:d>
                    </m:oMath>
                  </m:oMathPara>
                </a14:m>
                <a:endParaRPr lang="fr-FR"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en-GB" i="1">
                              <a:latin typeface="Cambria Math" panose="02040503050406030204" pitchFamily="18" charset="0"/>
                            </a:rPr>
                            <m:t>𝑇</m:t>
                          </m:r>
                        </m:e>
                        <m:sub>
                          <m:r>
                            <a:rPr lang="en-US" i="1">
                              <a:latin typeface="Cambria Math" panose="02040503050406030204" pitchFamily="18" charset="0"/>
                            </a:rPr>
                            <m:t>𝑙𝑜𝑤𝑒𝑟</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𝐹𝑑</m:t>
                          </m:r>
                        </m:num>
                        <m:den>
                          <m:r>
                            <a:rPr lang="en-GB" i="1">
                              <a:latin typeface="Cambria Math" panose="02040503050406030204" pitchFamily="18" charset="0"/>
                            </a:rPr>
                            <m:t>2</m:t>
                          </m:r>
                        </m:den>
                      </m:f>
                      <m:d>
                        <m:dPr>
                          <m:ctrlPr>
                            <a:rPr lang="en-US"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𝐿</m:t>
                                  </m:r>
                                </m:num>
                                <m:den>
                                  <m:r>
                                    <a:rPr lang="en-GB" i="1">
                                      <a:latin typeface="Cambria Math" panose="02040503050406030204" pitchFamily="18" charset="0"/>
                                      <a:ea typeface="Cambria Math" panose="02040503050406030204" pitchFamily="18" charset="0"/>
                                    </a:rPr>
                                    <m:t>𝜋</m:t>
                                  </m:r>
                                  <m:r>
                                    <a:rPr lang="en-GB" i="1">
                                      <a:latin typeface="Cambria Math" panose="02040503050406030204" pitchFamily="18" charset="0"/>
                                      <a:ea typeface="Cambria Math" panose="02040503050406030204" pitchFamily="18" charset="0"/>
                                    </a:rPr>
                                    <m:t>𝑑</m:t>
                                  </m:r>
                                </m:den>
                              </m:f>
                            </m:num>
                            <m:den>
                              <m:r>
                                <a:rPr lang="en-GB"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𝐿</m:t>
                                  </m:r>
                                </m:num>
                                <m:den>
                                  <m:r>
                                    <a:rPr lang="en-GB" i="1">
                                      <a:latin typeface="Cambria Math" panose="02040503050406030204" pitchFamily="18" charset="0"/>
                                      <a:ea typeface="Cambria Math" panose="02040503050406030204" pitchFamily="18" charset="0"/>
                                    </a:rPr>
                                    <m:t>𝜋</m:t>
                                  </m:r>
                                  <m:r>
                                    <a:rPr lang="en-GB" i="1">
                                      <a:latin typeface="Cambria Math" panose="02040503050406030204" pitchFamily="18" charset="0"/>
                                      <a:ea typeface="Cambria Math" panose="02040503050406030204" pitchFamily="18" charset="0"/>
                                    </a:rPr>
                                    <m:t>𝑑</m:t>
                                  </m:r>
                                </m:den>
                              </m:f>
                            </m:den>
                          </m:f>
                        </m:e>
                      </m:d>
                    </m:oMath>
                  </m:oMathPara>
                </a14:m>
                <a:endParaRPr lang="fr-FR"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en-GB" i="1">
                              <a:latin typeface="Cambria Math" panose="02040503050406030204" pitchFamily="18" charset="0"/>
                            </a:rPr>
                            <m:t>𝑇</m:t>
                          </m:r>
                        </m:e>
                        <m:sub>
                          <m:r>
                            <a:rPr lang="en-US" i="1">
                              <a:latin typeface="Cambria Math" panose="02040503050406030204" pitchFamily="18" charset="0"/>
                            </a:rPr>
                            <m:t>𝑙𝑜𝑤𝑒𝑟</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𝐹𝑑</m:t>
                          </m:r>
                        </m:num>
                        <m:den>
                          <m:r>
                            <a:rPr lang="en-GB" i="1">
                              <a:latin typeface="Cambria Math" panose="02040503050406030204" pitchFamily="18" charset="0"/>
                            </a:rPr>
                            <m:t>2</m:t>
                          </m:r>
                        </m:den>
                      </m:f>
                      <m:d>
                        <m:dPr>
                          <m:ctrlPr>
                            <a:rPr lang="en-US" i="1">
                              <a:latin typeface="Cambria Math" panose="02040503050406030204" pitchFamily="18" charset="0"/>
                            </a:rPr>
                          </m:ctrlPr>
                        </m:dPr>
                        <m:e>
                          <m:f>
                            <m:fPr>
                              <m:ctrlPr>
                                <a:rPr lang="en-GB" i="1">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𝑡𝑎𝑛</m:t>
                              </m:r>
                              <m:r>
                                <a:rPr lang="en-GB" b="0" i="1" smtClean="0">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𝑡𝑎𝑛</m:t>
                              </m:r>
                              <m:r>
                                <a:rPr lang="el-GR" i="1">
                                  <a:latin typeface="Cambria Math" panose="02040503050406030204" pitchFamily="18" charset="0"/>
                                </a:rPr>
                                <m:t>𝛷</m:t>
                              </m:r>
                            </m:num>
                            <m:den>
                              <m:r>
                                <a:rPr lang="en-GB"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𝑡𝑎𝑛</m:t>
                              </m:r>
                              <m:r>
                                <a:rPr lang="en-GB" i="1">
                                  <a:latin typeface="Cambria Math" panose="02040503050406030204" pitchFamily="18" charset="0"/>
                                  <a:ea typeface="Cambria Math" panose="02040503050406030204" pitchFamily="18" charset="0"/>
                                </a:rPr>
                                <m:t>𝜆</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𝑡𝑎𝑛</m:t>
                              </m:r>
                              <m:r>
                                <a:rPr lang="el-GR" i="1">
                                  <a:latin typeface="Cambria Math" panose="02040503050406030204" pitchFamily="18" charset="0"/>
                                </a:rPr>
                                <m:t>𝛷</m:t>
                              </m:r>
                            </m:den>
                          </m:f>
                        </m:e>
                      </m:d>
                    </m:oMath>
                  </m:oMathPara>
                </a14:m>
                <a:endParaRPr lang="en-GB" dirty="0">
                  <a:latin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en-GB" b="1" i="1">
                              <a:latin typeface="Cambria Math" panose="02040503050406030204" pitchFamily="18" charset="0"/>
                            </a:rPr>
                            <m:t>𝑻</m:t>
                          </m:r>
                        </m:e>
                        <m:sub>
                          <m:r>
                            <a:rPr lang="en-US" b="1" i="1">
                              <a:latin typeface="Cambria Math" panose="02040503050406030204" pitchFamily="18" charset="0"/>
                            </a:rPr>
                            <m:t>𝒍𝒐𝒘𝒆𝒓</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𝐹𝑑</m:t>
                          </m:r>
                        </m:num>
                        <m:den>
                          <m:r>
                            <a:rPr lang="en-GB" i="1">
                              <a:latin typeface="Cambria Math" panose="02040503050406030204" pitchFamily="18" charset="0"/>
                            </a:rPr>
                            <m:t>2</m:t>
                          </m:r>
                        </m:den>
                      </m:f>
                      <m:r>
                        <a:rPr lang="en-US" i="1">
                          <a:latin typeface="Cambria Math" panose="02040503050406030204" pitchFamily="18" charset="0"/>
                        </a:rPr>
                        <m:t>𝑡𝑎𝑛</m:t>
                      </m:r>
                      <m:r>
                        <a:rPr lang="en-US" i="1">
                          <a:latin typeface="Cambria Math" panose="02040503050406030204" pitchFamily="18" charset="0"/>
                        </a:rPr>
                        <m:t>(</m:t>
                      </m:r>
                      <m:r>
                        <a:rPr lang="el-GR" i="1">
                          <a:latin typeface="Cambria Math" panose="02040503050406030204" pitchFamily="18" charset="0"/>
                        </a:rPr>
                        <m:t>𝜆</m:t>
                      </m:r>
                      <m:r>
                        <a:rPr lang="en-US" i="1">
                          <a:latin typeface="Cambria Math" panose="02040503050406030204" pitchFamily="18" charset="0"/>
                        </a:rPr>
                        <m:t>−</m:t>
                      </m:r>
                      <m:r>
                        <a:rPr lang="el-GR" i="1">
                          <a:latin typeface="Cambria Math" panose="02040503050406030204" pitchFamily="18" charset="0"/>
                        </a:rPr>
                        <m:t>𝛷</m:t>
                      </m:r>
                      <m:r>
                        <a:rPr lang="en-US" i="1">
                          <a:latin typeface="Cambria Math" panose="02040503050406030204" pitchFamily="18" charset="0"/>
                        </a:rPr>
                        <m:t>)</m:t>
                      </m:r>
                    </m:oMath>
                  </m:oMathPara>
                </a14:m>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381829" y="2102653"/>
                <a:ext cx="3377848" cy="4447949"/>
              </a:xfrm>
              <a:prstGeom prst="rect">
                <a:avLst/>
              </a:prstGeom>
              <a:blipFill rotWithShape="0">
                <a:blip r:embed="rId3"/>
                <a:stretch>
                  <a:fillRect l="-1625" t="-822" r="-903"/>
                </a:stretch>
              </a:blipFill>
            </p:spPr>
            <p:txBody>
              <a:bodyPr/>
              <a:lstStyle/>
              <a:p>
                <a:r>
                  <a:rPr lang="en-GB">
                    <a:noFill/>
                  </a:rPr>
                  <a:t> </a:t>
                </a:r>
              </a:p>
            </p:txBody>
          </p:sp>
        </mc:Fallback>
      </mc:AlternateContent>
      <p:grpSp>
        <p:nvGrpSpPr>
          <p:cNvPr id="4" name="Group 3"/>
          <p:cNvGrpSpPr/>
          <p:nvPr/>
        </p:nvGrpSpPr>
        <p:grpSpPr>
          <a:xfrm>
            <a:off x="6248400" y="2234331"/>
            <a:ext cx="5778555" cy="2557816"/>
            <a:chOff x="4038600" y="1472331"/>
            <a:chExt cx="5778555" cy="2557816"/>
          </a:xfrm>
        </p:grpSpPr>
        <p:grpSp>
          <p:nvGrpSpPr>
            <p:cNvPr id="13" name="Group 12"/>
            <p:cNvGrpSpPr/>
            <p:nvPr/>
          </p:nvGrpSpPr>
          <p:grpSpPr>
            <a:xfrm>
              <a:off x="4038600" y="1472331"/>
              <a:ext cx="5594923" cy="2557816"/>
              <a:chOff x="5296244" y="1561164"/>
              <a:chExt cx="7372699" cy="3370556"/>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96244" y="1561164"/>
                <a:ext cx="6641756" cy="3370555"/>
              </a:xfrm>
              <a:prstGeom prst="rect">
                <a:avLst/>
              </a:prstGeom>
            </p:spPr>
          </p:pic>
          <p:sp>
            <p:nvSpPr>
              <p:cNvPr id="7" name="Rectangle 6"/>
              <p:cNvSpPr/>
              <p:nvPr/>
            </p:nvSpPr>
            <p:spPr>
              <a:xfrm>
                <a:off x="11048999" y="3246441"/>
                <a:ext cx="1619944" cy="804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Lead (</a:t>
                </a:r>
                <a:r>
                  <a:rPr lang="en-US" sz="2000" b="1" i="1" dirty="0">
                    <a:solidFill>
                      <a:sysClr val="windowText" lastClr="000000"/>
                    </a:solidFill>
                  </a:rPr>
                  <a:t>L</a:t>
                </a:r>
                <a:r>
                  <a:rPr lang="en-US" sz="2000" b="1" dirty="0">
                    <a:solidFill>
                      <a:sysClr val="windowText" lastClr="000000"/>
                    </a:solidFill>
                  </a:rPr>
                  <a:t>)</a:t>
                </a:r>
                <a:endParaRPr lang="en-GB" sz="2000" b="1" dirty="0">
                  <a:solidFill>
                    <a:sysClr val="windowText" lastClr="000000"/>
                  </a:solidFill>
                </a:endParaRPr>
              </a:p>
            </p:txBody>
          </p:sp>
          <p:sp>
            <p:nvSpPr>
              <p:cNvPr id="8" name="Rectangle 7"/>
              <p:cNvSpPr/>
              <p:nvPr/>
            </p:nvSpPr>
            <p:spPr>
              <a:xfrm>
                <a:off x="6942666" y="4609576"/>
                <a:ext cx="965200" cy="32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200" b="1" i="1" dirty="0">
                    <a:solidFill>
                      <a:sysClr val="windowText" lastClr="000000"/>
                    </a:solidFill>
                  </a:rPr>
                  <a:t>π</a:t>
                </a:r>
                <a:r>
                  <a:rPr lang="en-US" sz="2200" b="1" i="1" dirty="0">
                    <a:solidFill>
                      <a:sysClr val="windowText" lastClr="000000"/>
                    </a:solidFill>
                  </a:rPr>
                  <a:t>d</a:t>
                </a:r>
                <a:endParaRPr lang="en-GB" sz="2200" b="1" i="1" dirty="0">
                  <a:solidFill>
                    <a:sysClr val="windowText" lastClr="000000"/>
                  </a:solidFill>
                </a:endParaRPr>
              </a:p>
            </p:txBody>
          </p:sp>
          <p:sp>
            <p:nvSpPr>
              <p:cNvPr id="9" name="Rectangle 8"/>
              <p:cNvSpPr/>
              <p:nvPr/>
            </p:nvSpPr>
            <p:spPr>
              <a:xfrm>
                <a:off x="5585056" y="3693396"/>
                <a:ext cx="705095" cy="4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t>
                </a:r>
                <a:r>
                  <a:rPr lang="el-GR" b="1" i="1" dirty="0">
                    <a:solidFill>
                      <a:sysClr val="windowText" lastClr="000000"/>
                    </a:solidFill>
                  </a:rPr>
                  <a:t>Φ</a:t>
                </a:r>
                <a:r>
                  <a:rPr lang="en-US" b="1" dirty="0">
                    <a:solidFill>
                      <a:sysClr val="windowText" lastClr="000000"/>
                    </a:solidFill>
                  </a:rPr>
                  <a:t>)</a:t>
                </a:r>
                <a:endParaRPr lang="en-GB" b="1" dirty="0">
                  <a:solidFill>
                    <a:sysClr val="windowText" lastClr="000000"/>
                  </a:solidFill>
                </a:endParaRPr>
              </a:p>
            </p:txBody>
          </p:sp>
          <p:cxnSp>
            <p:nvCxnSpPr>
              <p:cNvPr id="10" name="Straight Arrow Connector 9"/>
              <p:cNvCxnSpPr>
                <a:cxnSpLocks/>
              </p:cNvCxnSpPr>
              <p:nvPr/>
            </p:nvCxnSpPr>
            <p:spPr>
              <a:xfrm flipH="1">
                <a:off x="9112080" y="3450771"/>
                <a:ext cx="93761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1" name="Object 10"/>
                  <p:cNvGraphicFramePr>
                    <a:graphicFrameLocks noChangeAspect="1"/>
                  </p:cNvGraphicFramePr>
                  <p:nvPr/>
                </p:nvGraphicFramePr>
                <p:xfrm>
                  <a:off x="9868268" y="3554071"/>
                  <a:ext cx="894386" cy="546569"/>
                </p:xfrm>
                <a:graphic>
                  <a:graphicData uri="http://schemas.openxmlformats.org/presentationml/2006/ole">
                    <mc:AlternateContent>
                      <mc:Choice xmlns:v="urn:schemas-microsoft-com:vml" Requires="v">
                        <p:oleObj name="Equation" r:id="rId5" imgW="685800" imgH="419040" progId="Equation.3">
                          <p:embed/>
                        </p:oleObj>
                      </mc:Choice>
                      <mc:Fallback>
                        <p:oleObj name="Equation" r:id="rId5" imgW="685800" imgH="419040" progId="Equation.3">
                          <p:embed/>
                          <p:pic>
                            <p:nvPicPr>
                              <p:cNvPr id="0" name=""/>
                              <p:cNvPicPr/>
                              <p:nvPr/>
                            </p:nvPicPr>
                            <p:blipFill>
                              <a:blip r:embed="rId6"/>
                              <a:stretch>
                                <a:fillRect/>
                              </a:stretch>
                            </p:blipFill>
                            <p:spPr>
                              <a:xfrm>
                                <a:off x="9868268" y="3554071"/>
                                <a:ext cx="894386" cy="546569"/>
                              </a:xfrm>
                              <a:prstGeom prst="rect">
                                <a:avLst/>
                              </a:prstGeom>
                            </p:spPr>
                          </p:pic>
                        </p:oleObj>
                      </mc:Fallback>
                    </mc:AlternateContent>
                  </a:graphicData>
                </a:graphic>
              </p:graphicFrame>
            </mc:Choice>
            <mc:Fallback xmlns="">
              <p:graphicFrame>
                <p:nvGraphicFramePr>
                  <p:cNvPr id="11" name="Object 10"/>
                  <p:cNvGraphicFramePr>
                    <a:graphicFrameLocks noChangeAspect="1"/>
                  </p:cNvGraphicFramePr>
                  <p:nvPr>
                    <p:extLst/>
                  </p:nvPr>
                </p:nvGraphicFramePr>
                <p:xfrm>
                  <a:off x="9868268" y="3554071"/>
                  <a:ext cx="894386" cy="546569"/>
                </p:xfrm>
                <a:graphic>
                  <a:graphicData uri="http://schemas.openxmlformats.org/presentationml/2006/ole">
                    <mc:AlternateContent>
                      <mc:Choice xmlns:v="urn:schemas-microsoft-com:vml" Requires="v">
                        <p:oleObj spid="_x0000_s1040" name="Equation" r:id="rId7" imgW="685800" imgH="419040" progId="Equation.3">
                          <p:embed/>
                        </p:oleObj>
                      </mc:Choice>
                      <mc:Fallback>
                        <p:oleObj name="Equation" r:id="rId7" imgW="685800" imgH="419040" progId="Equation.3">
                          <p:embed/>
                          <p:pic>
                            <p:nvPicPr>
                              <p:cNvPr id="0" name=""/>
                              <p:cNvPicPr/>
                              <p:nvPr/>
                            </p:nvPicPr>
                            <p:blipFill>
                              <a:blip r:embed="rId8"/>
                              <a:stretch>
                                <a:fillRect/>
                              </a:stretch>
                            </p:blipFill>
                            <p:spPr>
                              <a:xfrm>
                                <a:off x="9868268" y="3554071"/>
                                <a:ext cx="894386" cy="546569"/>
                              </a:xfrm>
                              <a:prstGeom prst="rect">
                                <a:avLst/>
                              </a:prstGeom>
                            </p:spPr>
                          </p:pic>
                        </p:oleObj>
                      </mc:Fallback>
                    </mc:AlternateContent>
                  </a:graphicData>
                </a:graphic>
              </p:graphicFrame>
            </mc:Fallback>
          </mc:AlternateContent>
          <p:sp>
            <p:nvSpPr>
              <p:cNvPr id="12" name="TextBox 11"/>
              <p:cNvSpPr txBox="1"/>
              <p:nvPr/>
            </p:nvSpPr>
            <p:spPr>
              <a:xfrm>
                <a:off x="7216870" y="4027781"/>
                <a:ext cx="2126635" cy="486686"/>
              </a:xfrm>
              <a:prstGeom prst="rect">
                <a:avLst/>
              </a:prstGeom>
              <a:noFill/>
            </p:spPr>
            <p:txBody>
              <a:bodyPr wrap="none" rtlCol="0">
                <a:spAutoFit/>
              </a:bodyPr>
              <a:lstStyle/>
              <a:p>
                <a:r>
                  <a:rPr lang="en-US" dirty="0"/>
                  <a:t>Screw lowering</a:t>
                </a:r>
                <a:endParaRPr lang="en-GB" dirty="0"/>
              </a:p>
            </p:txBody>
          </p:sp>
        </p:grpSp>
        <mc:AlternateContent xmlns:mc="http://schemas.openxmlformats.org/markup-compatibility/2006" xmlns:a14="http://schemas.microsoft.com/office/drawing/2010/main">
          <mc:Choice Requires="a14">
            <p:sp>
              <p:nvSpPr>
                <p:cNvPr id="2" name="Rectangle 1"/>
                <p:cNvSpPr/>
                <p:nvPr/>
              </p:nvSpPr>
              <p:spPr>
                <a:xfrm>
                  <a:off x="8650875" y="1956840"/>
                  <a:ext cx="1166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i="1">
                            <a:latin typeface="Cambria Math" panose="02040503050406030204" pitchFamily="18" charset="0"/>
                            <a:ea typeface="Cambria Math" panose="02040503050406030204" pitchFamily="18" charset="0"/>
                          </a:rPr>
                          <m:t>𝜇</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tan</m:t>
                        </m:r>
                        <m:r>
                          <a:rPr lang="en-US" i="1">
                            <a:latin typeface="Cambria Math" panose="02040503050406030204" pitchFamily="18" charset="0"/>
                          </a:rPr>
                          <m:t> </m:t>
                        </m:r>
                        <m:r>
                          <a:rPr lang="el-GR" i="1">
                            <a:latin typeface="Cambria Math" panose="02040503050406030204" pitchFamily="18" charset="0"/>
                          </a:rPr>
                          <m:t>𝜆</m:t>
                        </m:r>
                      </m:oMath>
                    </m:oMathPara>
                  </a14:m>
                  <a:endParaRPr lang="en-GB" i="1" dirty="0"/>
                </a:p>
              </p:txBody>
            </p:sp>
          </mc:Choice>
          <mc:Fallback xmlns="">
            <p:sp>
              <p:nvSpPr>
                <p:cNvPr id="2" name="Rectangle 1"/>
                <p:cNvSpPr>
                  <a:spLocks noRot="1" noChangeAspect="1" noMove="1" noResize="1" noEditPoints="1" noAdjustHandles="1" noChangeArrowheads="1" noChangeShapeType="1" noTextEdit="1"/>
                </p:cNvSpPr>
                <p:nvPr/>
              </p:nvSpPr>
              <p:spPr>
                <a:xfrm>
                  <a:off x="8650875" y="1956840"/>
                  <a:ext cx="1166280" cy="369332"/>
                </a:xfrm>
                <a:prstGeom prst="rect">
                  <a:avLst/>
                </a:prstGeom>
                <a:blipFill rotWithShape="0">
                  <a:blip r:embed="rId9"/>
                  <a:stretch>
                    <a:fillRect b="-3279"/>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6" name="Rectangle 15"/>
              <p:cNvSpPr/>
              <p:nvPr/>
            </p:nvSpPr>
            <p:spPr>
              <a:xfrm>
                <a:off x="4967128" y="4989491"/>
                <a:ext cx="4243149"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b="1" i="1">
                              <a:latin typeface="Cambria Math" panose="02040503050406030204" pitchFamily="18" charset="0"/>
                            </a:rPr>
                          </m:ctrlPr>
                        </m:sSubPr>
                        <m:e>
                          <m:r>
                            <a:rPr lang="en-GB" b="1" i="1">
                              <a:latin typeface="Cambria Math" panose="02040503050406030204" pitchFamily="18" charset="0"/>
                            </a:rPr>
                            <m:t>𝑻</m:t>
                          </m:r>
                        </m:e>
                        <m:sub>
                          <m:r>
                            <a:rPr lang="en-GB" b="1" i="1">
                              <a:latin typeface="Cambria Math" panose="02040503050406030204" pitchFamily="18" charset="0"/>
                            </a:rPr>
                            <m:t>𝒓𝒂𝒊𝒔𝒆</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𝐹𝑑</m:t>
                          </m:r>
                        </m:num>
                        <m:den>
                          <m:r>
                            <a:rPr lang="en-GB" i="1">
                              <a:latin typeface="Cambria Math" panose="02040503050406030204" pitchFamily="18" charset="0"/>
                            </a:rPr>
                            <m:t>2</m:t>
                          </m:r>
                        </m:den>
                      </m:f>
                      <m:d>
                        <m:dPr>
                          <m:ctrlPr>
                            <a:rPr lang="en-US"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ea typeface="Cambria Math" panose="02040503050406030204" pitchFamily="18" charset="0"/>
                                </a:rPr>
                                <m:t>𝜋𝜇</m:t>
                              </m:r>
                              <m:r>
                                <a:rPr lang="en-GB"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GB" i="1">
                                  <a:latin typeface="Cambria Math" panose="02040503050406030204" pitchFamily="18" charset="0"/>
                                  <a:ea typeface="Cambria Math" panose="02040503050406030204" pitchFamily="18" charset="0"/>
                                </a:rPr>
                                <m:t>𝜋</m:t>
                              </m:r>
                              <m:r>
                                <a:rPr lang="en-GB" i="1">
                                  <a:latin typeface="Cambria Math" panose="02040503050406030204" pitchFamily="18" charset="0"/>
                                  <a:ea typeface="Cambria Math" panose="02040503050406030204" pitchFamily="18" charset="0"/>
                                </a:rPr>
                                <m:t>𝑑</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ea typeface="Cambria Math" panose="02040503050406030204" pitchFamily="18" charset="0"/>
                                </a:rPr>
                                <m:t>𝐿</m:t>
                              </m:r>
                            </m:den>
                          </m:f>
                        </m:e>
                      </m:d>
                      <m:r>
                        <a:rPr lang="en-US"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𝐹𝑑</m:t>
                          </m:r>
                        </m:num>
                        <m:den>
                          <m:r>
                            <a:rPr lang="en-GB" i="1">
                              <a:latin typeface="Cambria Math" panose="02040503050406030204" pitchFamily="18" charset="0"/>
                            </a:rPr>
                            <m:t>2</m:t>
                          </m:r>
                        </m:den>
                      </m:f>
                      <m:r>
                        <a:rPr lang="en-US" i="1">
                          <a:latin typeface="Cambria Math" panose="02040503050406030204" pitchFamily="18" charset="0"/>
                        </a:rPr>
                        <m:t>𝑡𝑎𝑛</m:t>
                      </m:r>
                      <m:r>
                        <a:rPr lang="en-US" i="1">
                          <a:latin typeface="Cambria Math" panose="02040503050406030204" pitchFamily="18" charset="0"/>
                        </a:rPr>
                        <m:t>(</m:t>
                      </m:r>
                      <m:r>
                        <a:rPr lang="el-GR" i="1">
                          <a:latin typeface="Cambria Math" panose="02040503050406030204" pitchFamily="18" charset="0"/>
                        </a:rPr>
                        <m:t>𝜆</m:t>
                      </m:r>
                      <m:r>
                        <a:rPr lang="en-US" i="1">
                          <a:latin typeface="Cambria Math" panose="02040503050406030204" pitchFamily="18" charset="0"/>
                        </a:rPr>
                        <m:t>+</m:t>
                      </m:r>
                      <m:r>
                        <a:rPr lang="el-GR" i="1">
                          <a:latin typeface="Cambria Math" panose="02040503050406030204" pitchFamily="18" charset="0"/>
                        </a:rPr>
                        <m:t>𝛷</m:t>
                      </m:r>
                      <m:r>
                        <a:rPr lang="en-US" i="1">
                          <a:latin typeface="Cambria Math" panose="02040503050406030204" pitchFamily="18" charset="0"/>
                        </a:rPr>
                        <m:t>)</m:t>
                      </m:r>
                    </m:oMath>
                  </m:oMathPara>
                </a14:m>
                <a:endParaRPr lang="fr-FR" dirty="0">
                  <a:latin typeface="Arial" panose="020B0604020202020204" pitchFamily="34" charset="0"/>
                  <a:cs typeface="Arial" panose="020B060402020202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4967128" y="4989491"/>
                <a:ext cx="4243149" cy="714683"/>
              </a:xfrm>
              <a:prstGeom prst="rect">
                <a:avLst/>
              </a:prstGeom>
              <a:blipFill rotWithShape="0">
                <a:blip r:embed="rId10"/>
                <a:stretch>
                  <a:fillRect/>
                </a:stretch>
              </a:blipFill>
            </p:spPr>
            <p:txBody>
              <a:bodyPr/>
              <a:lstStyle/>
              <a:p>
                <a:r>
                  <a:rPr lang="en-GB">
                    <a:noFill/>
                  </a:rPr>
                  <a:t> </a:t>
                </a:r>
              </a:p>
            </p:txBody>
          </p:sp>
        </mc:Fallback>
      </mc:AlternateContent>
      <p:sp>
        <p:nvSpPr>
          <p:cNvPr id="17" name="TextBox 16"/>
          <p:cNvSpPr txBox="1"/>
          <p:nvPr/>
        </p:nvSpPr>
        <p:spPr>
          <a:xfrm>
            <a:off x="4361222" y="5162166"/>
            <a:ext cx="417102" cy="369332"/>
          </a:xfrm>
          <a:prstGeom prst="rect">
            <a:avLst/>
          </a:prstGeom>
          <a:noFill/>
        </p:spPr>
        <p:txBody>
          <a:bodyPr wrap="none" rtlCol="0">
            <a:spAutoFit/>
          </a:bodyPr>
          <a:lstStyle/>
          <a:p>
            <a:r>
              <a:rPr lang="en-GB" dirty="0"/>
              <a:t>Or</a:t>
            </a:r>
          </a:p>
        </p:txBody>
      </p:sp>
      <p:cxnSp>
        <p:nvCxnSpPr>
          <p:cNvPr id="15" name="Straight Connector 14">
            <a:extLst>
              <a:ext uri="{FF2B5EF4-FFF2-40B4-BE49-F238E27FC236}">
                <a16:creationId xmlns:a16="http://schemas.microsoft.com/office/drawing/2014/main" id="{4C8607A4-22EE-4D06-97B5-2B48F49728B7}"/>
              </a:ext>
            </a:extLst>
          </p:cNvPr>
          <p:cNvCxnSpPr>
            <a:cxnSpLocks/>
          </p:cNvCxnSpPr>
          <p:nvPr/>
        </p:nvCxnSpPr>
        <p:spPr>
          <a:xfrm>
            <a:off x="9065277" y="3746690"/>
            <a:ext cx="0" cy="111588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AD4A84F-2106-49AA-8A86-063E81C7C6CC}"/>
              </a:ext>
            </a:extLst>
          </p:cNvPr>
          <p:cNvSpPr/>
          <p:nvPr/>
        </p:nvSpPr>
        <p:spPr>
          <a:xfrm>
            <a:off x="9074504" y="4742412"/>
            <a:ext cx="335169" cy="185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ysClr val="windowText" lastClr="000000"/>
                </a:solidFill>
              </a:rPr>
              <a:t>(</a:t>
            </a:r>
            <a:r>
              <a:rPr lang="el-GR" sz="800" i="1" dirty="0">
                <a:solidFill>
                  <a:sysClr val="windowText" lastClr="000000"/>
                </a:solidFill>
              </a:rPr>
              <a:t>Φ</a:t>
            </a:r>
            <a:r>
              <a:rPr lang="en-US" sz="800" dirty="0">
                <a:solidFill>
                  <a:sysClr val="windowText" lastClr="000000"/>
                </a:solidFill>
              </a:rPr>
              <a:t>)</a:t>
            </a:r>
            <a:endParaRPr lang="en-GB" sz="800" dirty="0">
              <a:solidFill>
                <a:sysClr val="windowText" lastClr="000000"/>
              </a:solidFill>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4E3DEFE-245D-4F73-87A9-7DE8D530A188}"/>
                  </a:ext>
                </a:extLst>
              </p:cNvPr>
              <p:cNvSpPr/>
              <p:nvPr/>
            </p:nvSpPr>
            <p:spPr>
              <a:xfrm>
                <a:off x="9589654" y="4538303"/>
                <a:ext cx="335169" cy="185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800" i="1" smtClean="0">
                          <a:latin typeface="Cambria Math" panose="02040503050406030204" pitchFamily="18" charset="0"/>
                        </a:rPr>
                        <m:t>𝜆</m:t>
                      </m:r>
                    </m:oMath>
                  </m:oMathPara>
                </a14:m>
                <a:endParaRPr lang="en-GB" sz="800" b="1" dirty="0">
                  <a:solidFill>
                    <a:sysClr val="windowText" lastClr="000000"/>
                  </a:solidFill>
                </a:endParaRPr>
              </a:p>
            </p:txBody>
          </p:sp>
        </mc:Choice>
        <mc:Fallback xmlns="">
          <p:sp>
            <p:nvSpPr>
              <p:cNvPr id="26" name="Rectangle 25">
                <a:extLst>
                  <a:ext uri="{FF2B5EF4-FFF2-40B4-BE49-F238E27FC236}">
                    <a16:creationId xmlns:a16="http://schemas.microsoft.com/office/drawing/2014/main" id="{F4E3DEFE-245D-4F73-87A9-7DE8D530A188}"/>
                  </a:ext>
                </a:extLst>
              </p:cNvPr>
              <p:cNvSpPr>
                <a:spLocks noRot="1" noChangeAspect="1" noMove="1" noResize="1" noEditPoints="1" noAdjustHandles="1" noChangeArrowheads="1" noChangeShapeType="1" noTextEdit="1"/>
              </p:cNvSpPr>
              <p:nvPr/>
            </p:nvSpPr>
            <p:spPr>
              <a:xfrm>
                <a:off x="9589654" y="4538303"/>
                <a:ext cx="335169" cy="185156"/>
              </a:xfrm>
              <a:prstGeom prst="rect">
                <a:avLst/>
              </a:prstGeom>
              <a:blipFill>
                <a:blip r:embed="rId12"/>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550FA65-5342-48E8-BC61-A08D81E9C309}"/>
                  </a:ext>
                </a:extLst>
              </p:cNvPr>
              <p:cNvSpPr txBox="1"/>
              <p:nvPr/>
            </p:nvSpPr>
            <p:spPr>
              <a:xfrm>
                <a:off x="9253100" y="4173886"/>
                <a:ext cx="6094990" cy="246221"/>
              </a:xfrm>
              <a:prstGeom prst="rect">
                <a:avLst/>
              </a:prstGeom>
              <a:noFill/>
            </p:spPr>
            <p:txBody>
              <a:bodyPr wrap="square">
                <a:spAutoFit/>
              </a:bodyPr>
              <a:lstStyle/>
              <a:p>
                <a:r>
                  <a:rPr lang="en-GB" sz="1000" dirty="0"/>
                  <a:t>(</a:t>
                </a:r>
                <a14:m>
                  <m:oMath xmlns:m="http://schemas.openxmlformats.org/officeDocument/2006/math">
                    <m:r>
                      <a:rPr lang="el-GR" sz="1000" i="1" smtClean="0">
                        <a:latin typeface="Cambria Math" panose="02040503050406030204" pitchFamily="18" charset="0"/>
                      </a:rPr>
                      <m:t>𝜆</m:t>
                    </m:r>
                    <m:r>
                      <a:rPr lang="en-GB" sz="1000" b="0" i="1" smtClean="0">
                        <a:latin typeface="Cambria Math" panose="02040503050406030204" pitchFamily="18" charset="0"/>
                      </a:rPr>
                      <m:t>)</m:t>
                    </m:r>
                  </m:oMath>
                </a14:m>
                <a:endParaRPr lang="en-GB" sz="1000" dirty="0"/>
              </a:p>
            </p:txBody>
          </p:sp>
        </mc:Choice>
        <mc:Fallback xmlns="">
          <p:sp>
            <p:nvSpPr>
              <p:cNvPr id="28" name="TextBox 27">
                <a:extLst>
                  <a:ext uri="{FF2B5EF4-FFF2-40B4-BE49-F238E27FC236}">
                    <a16:creationId xmlns:a16="http://schemas.microsoft.com/office/drawing/2014/main" id="{9550FA65-5342-48E8-BC61-A08D81E9C309}"/>
                  </a:ext>
                </a:extLst>
              </p:cNvPr>
              <p:cNvSpPr txBox="1">
                <a:spLocks noRot="1" noChangeAspect="1" noMove="1" noResize="1" noEditPoints="1" noAdjustHandles="1" noChangeArrowheads="1" noChangeShapeType="1" noTextEdit="1"/>
              </p:cNvSpPr>
              <p:nvPr/>
            </p:nvSpPr>
            <p:spPr>
              <a:xfrm>
                <a:off x="9253100" y="4173886"/>
                <a:ext cx="6094990" cy="246221"/>
              </a:xfrm>
              <a:prstGeom prst="rect">
                <a:avLst/>
              </a:prstGeom>
              <a:blipFill>
                <a:blip r:embed="rId13"/>
                <a:stretch>
                  <a:fillRect b="-15000"/>
                </a:stretch>
              </a:blipFill>
            </p:spPr>
            <p:txBody>
              <a:bodyPr/>
              <a:lstStyle/>
              <a:p>
                <a:r>
                  <a:rPr lang="en-GB">
                    <a:noFill/>
                  </a:rPr>
                  <a:t> </a:t>
                </a:r>
              </a:p>
            </p:txBody>
          </p:sp>
        </mc:Fallback>
      </mc:AlternateContent>
      <p:cxnSp>
        <p:nvCxnSpPr>
          <p:cNvPr id="29" name="Straight Connector 28">
            <a:extLst>
              <a:ext uri="{FF2B5EF4-FFF2-40B4-BE49-F238E27FC236}">
                <a16:creationId xmlns:a16="http://schemas.microsoft.com/office/drawing/2014/main" id="{1AC2CE84-76D2-4F22-9543-0253AECC212D}"/>
              </a:ext>
            </a:extLst>
          </p:cNvPr>
          <p:cNvCxnSpPr>
            <a:cxnSpLocks/>
          </p:cNvCxnSpPr>
          <p:nvPr/>
        </p:nvCxnSpPr>
        <p:spPr>
          <a:xfrm>
            <a:off x="9057625" y="3733211"/>
            <a:ext cx="355614" cy="11169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305AE90-4BC3-4E13-A1BE-F6DB86E9AF81}"/>
              </a:ext>
            </a:extLst>
          </p:cNvPr>
          <p:cNvCxnSpPr>
            <a:cxnSpLocks/>
          </p:cNvCxnSpPr>
          <p:nvPr/>
        </p:nvCxnSpPr>
        <p:spPr>
          <a:xfrm flipH="1" flipV="1">
            <a:off x="9074504" y="3733213"/>
            <a:ext cx="515150" cy="4282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1D319C3-E1EC-C1FD-BA36-3F420F226B91}"/>
                  </a:ext>
                </a:extLst>
              </p:cNvPr>
              <p:cNvSpPr txBox="1"/>
              <p:nvPr/>
            </p:nvSpPr>
            <p:spPr>
              <a:xfrm>
                <a:off x="10003439" y="2010443"/>
                <a:ext cx="2052976" cy="577081"/>
              </a:xfrm>
              <a:prstGeom prst="rect">
                <a:avLst/>
              </a:prstGeom>
              <a:noFill/>
            </p:spPr>
            <p:txBody>
              <a:bodyPr wrap="square">
                <a:spAutoFit/>
              </a:bodyPr>
              <a:lstStyle/>
              <a:p>
                <a14:m>
                  <m:oMath xmlns:m="http://schemas.openxmlformats.org/officeDocument/2006/math">
                    <m:r>
                      <a:rPr lang="el-GR" sz="1050" i="1" smtClean="0">
                        <a:latin typeface="Cambria Math" panose="02040503050406030204" pitchFamily="18" charset="0"/>
                      </a:rPr>
                      <m:t>𝜆</m:t>
                    </m:r>
                  </m:oMath>
                </a14:m>
                <a:r>
                  <a:rPr lang="en-GB" sz="1050" i="1" dirty="0">
                    <a:latin typeface="Arial" panose="020B0604020202020204" pitchFamily="34" charset="0"/>
                    <a:cs typeface="Arial" panose="020B0604020202020204" pitchFamily="34" charset="0"/>
                  </a:rPr>
                  <a:t> is the angle of friction</a:t>
                </a:r>
                <a:r>
                  <a:rPr lang="en-US" sz="1050" b="0" i="1" dirty="0">
                    <a:solidFill>
                      <a:srgbClr val="202122"/>
                    </a:solidFill>
                    <a:effectLst/>
                    <a:latin typeface="Arial" panose="020B0604020202020204" pitchFamily="34" charset="0"/>
                    <a:cs typeface="Arial" panose="020B0604020202020204" pitchFamily="34" charset="0"/>
                  </a:rPr>
                  <a:t> or maximum angle of static friction between granular materials</a:t>
                </a:r>
                <a:endParaRPr lang="en-GB" sz="1050" i="1" dirty="0">
                  <a:latin typeface="Arial" panose="020B0604020202020204" pitchFamily="34" charset="0"/>
                  <a:cs typeface="Arial" panose="020B0604020202020204" pitchFamily="34" charset="0"/>
                </a:endParaRPr>
              </a:p>
            </p:txBody>
          </p:sp>
        </mc:Choice>
        <mc:Fallback xmlns="">
          <p:sp>
            <p:nvSpPr>
              <p:cNvPr id="19" name="TextBox 18">
                <a:extLst>
                  <a:ext uri="{FF2B5EF4-FFF2-40B4-BE49-F238E27FC236}">
                    <a16:creationId xmlns:a16="http://schemas.microsoft.com/office/drawing/2014/main" id="{71D319C3-E1EC-C1FD-BA36-3F420F226B91}"/>
                  </a:ext>
                </a:extLst>
              </p:cNvPr>
              <p:cNvSpPr txBox="1">
                <a:spLocks noRot="1" noChangeAspect="1" noMove="1" noResize="1" noEditPoints="1" noAdjustHandles="1" noChangeArrowheads="1" noChangeShapeType="1" noTextEdit="1"/>
              </p:cNvSpPr>
              <p:nvPr/>
            </p:nvSpPr>
            <p:spPr>
              <a:xfrm>
                <a:off x="10003439" y="2010443"/>
                <a:ext cx="2052976" cy="577081"/>
              </a:xfrm>
              <a:prstGeom prst="rect">
                <a:avLst/>
              </a:prstGeom>
              <a:blipFill>
                <a:blip r:embed="rId14"/>
                <a:stretch>
                  <a:fillRect r="-1187" b="-6383"/>
                </a:stretch>
              </a:blipFill>
            </p:spPr>
            <p:txBody>
              <a:bodyPr/>
              <a:lstStyle/>
              <a:p>
                <a:r>
                  <a:rPr lang="en-GB">
                    <a:noFill/>
                  </a:rPr>
                  <a:t> </a:t>
                </a:r>
              </a:p>
            </p:txBody>
          </p:sp>
        </mc:Fallback>
      </mc:AlternateContent>
    </p:spTree>
    <p:extLst>
      <p:ext uri="{BB962C8B-B14F-4D97-AF65-F5344CB8AC3E}">
        <p14:creationId xmlns:p14="http://schemas.microsoft.com/office/powerpoint/2010/main" val="1728683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4113" y="711423"/>
            <a:ext cx="10515600" cy="1325563"/>
          </a:xfrm>
        </p:spPr>
        <p:txBody>
          <a:bodyPr>
            <a:normAutofit/>
          </a:bodyPr>
          <a:lstStyle/>
          <a:p>
            <a:r>
              <a:rPr lang="en-US" dirty="0"/>
              <a:t>Torques with “screw” as the power transmission mechanism</a:t>
            </a:r>
            <a:endParaRPr lang="en-GB" dirty="0"/>
          </a:p>
        </p:txBody>
      </p:sp>
      <mc:AlternateContent xmlns:mc="http://schemas.openxmlformats.org/markup-compatibility/2006" xmlns:a14="http://schemas.microsoft.com/office/drawing/2010/main">
        <mc:Choice Requires="a14">
          <p:sp>
            <p:nvSpPr>
              <p:cNvPr id="15" name="Subtitle 4"/>
              <p:cNvSpPr txBox="1">
                <a:spLocks/>
              </p:cNvSpPr>
              <p:nvPr/>
            </p:nvSpPr>
            <p:spPr>
              <a:xfrm>
                <a:off x="539549" y="2390259"/>
                <a:ext cx="4215557" cy="24707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fr-FR" sz="1800" b="1" dirty="0"/>
                  <a:t>If the friction </a:t>
                </a:r>
                <a:r>
                  <a:rPr lang="fr-FR" sz="1800" b="1" dirty="0" err="1"/>
                  <a:t>is</a:t>
                </a:r>
                <a:r>
                  <a:rPr lang="fr-FR" sz="1800" b="1" dirty="0"/>
                  <a:t> </a:t>
                </a:r>
                <a:r>
                  <a:rPr lang="fr-FR" sz="1800" b="1" dirty="0" err="1"/>
                  <a:t>ignored</a:t>
                </a:r>
                <a:r>
                  <a:rPr lang="fr-FR" sz="1800" b="1" dirty="0"/>
                  <a:t>:</a:t>
                </a:r>
              </a:p>
              <a:p>
                <a:pPr marL="0" indent="0">
                  <a:buNone/>
                </a:pPr>
                <a:endParaRPr lang="fr-FR" sz="1800" b="1" dirty="0"/>
              </a:p>
              <a:p>
                <a:pPr marL="0" indent="0">
                  <a:buNone/>
                </a:pPr>
                <a14:m>
                  <m:oMathPara xmlns:m="http://schemas.openxmlformats.org/officeDocument/2006/math">
                    <m:oMathParaPr>
                      <m:jc m:val="centerGroup"/>
                    </m:oMathParaPr>
                    <m:oMath xmlns:m="http://schemas.openxmlformats.org/officeDocument/2006/math">
                      <m:sSub>
                        <m:sSubPr>
                          <m:ctrlPr>
                            <a:rPr lang="fr-FR" sz="1800" b="1" i="1">
                              <a:latin typeface="Cambria Math" panose="02040503050406030204" pitchFamily="18" charset="0"/>
                            </a:rPr>
                          </m:ctrlPr>
                        </m:sSubPr>
                        <m:e>
                          <m:r>
                            <a:rPr lang="en-GB" sz="1800" b="1" i="1">
                              <a:latin typeface="Cambria Math" panose="02040503050406030204" pitchFamily="18" charset="0"/>
                            </a:rPr>
                            <m:t>𝑻</m:t>
                          </m:r>
                        </m:e>
                        <m:sub>
                          <m:r>
                            <a:rPr lang="en-GB" sz="1800" b="1" i="1">
                              <a:latin typeface="Cambria Math" panose="02040503050406030204" pitchFamily="18" charset="0"/>
                            </a:rPr>
                            <m:t>𝒓𝒂𝒊𝒔𝒆</m:t>
                          </m:r>
                        </m:sub>
                      </m:sSub>
                      <m:r>
                        <a:rPr lang="en-GB" sz="1800" i="1">
                          <a:latin typeface="Cambria Math" panose="02040503050406030204" pitchFamily="18" charset="0"/>
                        </a:rPr>
                        <m:t>=</m:t>
                      </m:r>
                      <m:f>
                        <m:fPr>
                          <m:ctrlPr>
                            <a:rPr lang="en-GB" sz="1800" i="1">
                              <a:latin typeface="Cambria Math" panose="02040503050406030204" pitchFamily="18" charset="0"/>
                            </a:rPr>
                          </m:ctrlPr>
                        </m:fPr>
                        <m:num>
                          <m:r>
                            <a:rPr lang="en-GB" sz="1800" i="1">
                              <a:latin typeface="Cambria Math" panose="02040503050406030204" pitchFamily="18" charset="0"/>
                            </a:rPr>
                            <m:t>𝐹𝑑</m:t>
                          </m:r>
                        </m:num>
                        <m:den>
                          <m:r>
                            <a:rPr lang="en-GB" sz="1800" i="1">
                              <a:latin typeface="Cambria Math" panose="02040503050406030204" pitchFamily="18" charset="0"/>
                            </a:rPr>
                            <m:t>2</m:t>
                          </m:r>
                        </m:den>
                      </m:f>
                      <m:f>
                        <m:fPr>
                          <m:ctrlPr>
                            <a:rPr lang="en-GB" sz="1800" i="1">
                              <a:latin typeface="Cambria Math" panose="02040503050406030204" pitchFamily="18" charset="0"/>
                            </a:rPr>
                          </m:ctrlPr>
                        </m:fPr>
                        <m:num>
                          <m:r>
                            <a:rPr lang="en-GB" sz="1800" i="1">
                              <a:latin typeface="Cambria Math" panose="02040503050406030204" pitchFamily="18" charset="0"/>
                            </a:rPr>
                            <m:t>𝐿</m:t>
                          </m:r>
                        </m:num>
                        <m:den>
                          <m:r>
                            <a:rPr lang="en-GB" sz="1800" i="1">
                              <a:latin typeface="Cambria Math" panose="02040503050406030204" pitchFamily="18" charset="0"/>
                              <a:ea typeface="Cambria Math" panose="02040503050406030204" pitchFamily="18" charset="0"/>
                            </a:rPr>
                            <m:t>𝜋</m:t>
                          </m:r>
                          <m:r>
                            <a:rPr lang="en-GB" sz="1800" i="1">
                              <a:latin typeface="Cambria Math" panose="02040503050406030204" pitchFamily="18" charset="0"/>
                              <a:ea typeface="Cambria Math" panose="02040503050406030204" pitchFamily="18" charset="0"/>
                            </a:rPr>
                            <m:t>𝑑</m:t>
                          </m:r>
                        </m:den>
                      </m:f>
                      <m:r>
                        <a:rPr lang="en-US" sz="1800" i="1">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rPr>
                          </m:ctrlPr>
                        </m:fPr>
                        <m:num>
                          <m:r>
                            <a:rPr lang="en-GB" sz="1800" i="1">
                              <a:latin typeface="Cambria Math" panose="02040503050406030204" pitchFamily="18" charset="0"/>
                            </a:rPr>
                            <m:t>𝐹𝐿</m:t>
                          </m:r>
                        </m:num>
                        <m:den>
                          <m:r>
                            <a:rPr lang="en-GB" sz="1800" i="1">
                              <a:latin typeface="Cambria Math" panose="02040503050406030204" pitchFamily="18" charset="0"/>
                            </a:rPr>
                            <m:t>2</m:t>
                          </m:r>
                          <m:r>
                            <a:rPr lang="en-GB" sz="1800" i="1">
                              <a:latin typeface="Cambria Math" panose="02040503050406030204" pitchFamily="18" charset="0"/>
                              <a:ea typeface="Cambria Math" panose="02040503050406030204" pitchFamily="18" charset="0"/>
                            </a:rPr>
                            <m:t>𝜋</m:t>
                          </m:r>
                        </m:den>
                      </m:f>
                    </m:oMath>
                  </m:oMathPara>
                </a14:m>
                <a:endParaRPr lang="fr-FR" sz="1800" dirty="0"/>
              </a:p>
              <a:p>
                <a:pPr marL="457200" indent="-457200"/>
                <a:endParaRPr lang="fr-FR" sz="1800" dirty="0"/>
              </a:p>
              <a:p>
                <a:pPr marL="0" indent="0">
                  <a:buNone/>
                </a:pPr>
                <a14:m>
                  <m:oMathPara xmlns:m="http://schemas.openxmlformats.org/officeDocument/2006/math">
                    <m:oMathParaPr>
                      <m:jc m:val="centerGroup"/>
                    </m:oMathParaPr>
                    <m:oMath xmlns:m="http://schemas.openxmlformats.org/officeDocument/2006/math">
                      <m:sSub>
                        <m:sSubPr>
                          <m:ctrlPr>
                            <a:rPr lang="fr-FR" sz="1800" b="1" i="1">
                              <a:latin typeface="Cambria Math" panose="02040503050406030204" pitchFamily="18" charset="0"/>
                            </a:rPr>
                          </m:ctrlPr>
                        </m:sSubPr>
                        <m:e>
                          <m:r>
                            <a:rPr lang="en-GB" sz="1800" b="1" i="1">
                              <a:latin typeface="Cambria Math" panose="02040503050406030204" pitchFamily="18" charset="0"/>
                            </a:rPr>
                            <m:t>𝑻</m:t>
                          </m:r>
                        </m:e>
                        <m:sub>
                          <m:r>
                            <a:rPr lang="en-US" sz="1800" b="1" i="1">
                              <a:latin typeface="Cambria Math" panose="02040503050406030204" pitchFamily="18" charset="0"/>
                            </a:rPr>
                            <m:t>𝒍𝒐𝒘𝒆𝒓</m:t>
                          </m:r>
                        </m:sub>
                      </m:sSub>
                      <m:r>
                        <a:rPr lang="en-GB" sz="1800" b="1" i="1">
                          <a:latin typeface="Cambria Math" panose="02040503050406030204" pitchFamily="18" charset="0"/>
                        </a:rPr>
                        <m:t>=</m:t>
                      </m:r>
                      <m:f>
                        <m:fPr>
                          <m:ctrlPr>
                            <a:rPr lang="en-GB" sz="1800" i="1">
                              <a:latin typeface="Cambria Math" panose="02040503050406030204" pitchFamily="18" charset="0"/>
                            </a:rPr>
                          </m:ctrlPr>
                        </m:fPr>
                        <m:num>
                          <m:r>
                            <a:rPr lang="en-GB" sz="1800" i="1">
                              <a:latin typeface="Cambria Math" panose="02040503050406030204" pitchFamily="18" charset="0"/>
                            </a:rPr>
                            <m:t>𝐹𝑑</m:t>
                          </m:r>
                        </m:num>
                        <m:den>
                          <m:r>
                            <a:rPr lang="en-GB" sz="1800" i="1">
                              <a:latin typeface="Cambria Math" panose="02040503050406030204" pitchFamily="18" charset="0"/>
                            </a:rPr>
                            <m:t>2</m:t>
                          </m:r>
                        </m:den>
                      </m:f>
                      <m:d>
                        <m:dPr>
                          <m:ctrlPr>
                            <a:rPr lang="en-US" sz="1800" i="1">
                              <a:latin typeface="Cambria Math" panose="02040503050406030204" pitchFamily="18" charset="0"/>
                            </a:rPr>
                          </m:ctrlPr>
                        </m:dPr>
                        <m:e>
                          <m:f>
                            <m:fPr>
                              <m:ctrlPr>
                                <a:rPr lang="en-GB" sz="1800" i="1">
                                  <a:latin typeface="Cambria Math" panose="02040503050406030204" pitchFamily="18" charset="0"/>
                                </a:rPr>
                              </m:ctrlPr>
                            </m:fPr>
                            <m:num>
                              <m:r>
                                <a:rPr lang="en-US" sz="1800" i="1">
                                  <a:latin typeface="Cambria Math" panose="02040503050406030204" pitchFamily="18" charset="0"/>
                                </a:rPr>
                                <m:t>−</m:t>
                              </m:r>
                              <m:r>
                                <a:rPr lang="en-GB" sz="1800" i="1">
                                  <a:latin typeface="Cambria Math" panose="02040503050406030204" pitchFamily="18" charset="0"/>
                                </a:rPr>
                                <m:t>𝐿</m:t>
                              </m:r>
                            </m:num>
                            <m:den>
                              <m:r>
                                <a:rPr lang="en-GB" sz="1800" i="1">
                                  <a:latin typeface="Cambria Math" panose="02040503050406030204" pitchFamily="18" charset="0"/>
                                  <a:ea typeface="Cambria Math" panose="02040503050406030204" pitchFamily="18" charset="0"/>
                                </a:rPr>
                                <m:t>𝜋</m:t>
                              </m:r>
                              <m:r>
                                <a:rPr lang="en-GB" sz="1800" i="1">
                                  <a:latin typeface="Cambria Math" panose="02040503050406030204" pitchFamily="18" charset="0"/>
                                  <a:ea typeface="Cambria Math" panose="02040503050406030204" pitchFamily="18" charset="0"/>
                                </a:rPr>
                                <m:t>𝑑</m:t>
                              </m:r>
                            </m:den>
                          </m:f>
                        </m:e>
                      </m:d>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m:t>
                      </m:r>
                      <m:f>
                        <m:fPr>
                          <m:ctrlPr>
                            <a:rPr lang="en-GB" sz="1800" i="1">
                              <a:latin typeface="Cambria Math" panose="02040503050406030204" pitchFamily="18" charset="0"/>
                            </a:rPr>
                          </m:ctrlPr>
                        </m:fPr>
                        <m:num>
                          <m:r>
                            <a:rPr lang="en-GB" sz="1800" i="1">
                              <a:latin typeface="Cambria Math" panose="02040503050406030204" pitchFamily="18" charset="0"/>
                            </a:rPr>
                            <m:t>𝐹𝐿</m:t>
                          </m:r>
                        </m:num>
                        <m:den>
                          <m:r>
                            <a:rPr lang="en-GB" sz="1800" i="1">
                              <a:latin typeface="Cambria Math" panose="02040503050406030204" pitchFamily="18" charset="0"/>
                            </a:rPr>
                            <m:t>2</m:t>
                          </m:r>
                          <m:r>
                            <a:rPr lang="en-GB" sz="1800" i="1">
                              <a:latin typeface="Cambria Math" panose="02040503050406030204" pitchFamily="18" charset="0"/>
                              <a:ea typeface="Cambria Math" panose="02040503050406030204" pitchFamily="18" charset="0"/>
                            </a:rPr>
                            <m:t>𝜋</m:t>
                          </m:r>
                        </m:den>
                      </m:f>
                    </m:oMath>
                  </m:oMathPara>
                </a14:m>
                <a:endParaRPr lang="fr-FR" sz="1800" dirty="0"/>
              </a:p>
            </p:txBody>
          </p:sp>
        </mc:Choice>
        <mc:Fallback xmlns="">
          <p:sp>
            <p:nvSpPr>
              <p:cNvPr id="15" name="Subtitle 4"/>
              <p:cNvSpPr txBox="1">
                <a:spLocks noRot="1" noChangeAspect="1" noMove="1" noResize="1" noEditPoints="1" noAdjustHandles="1" noChangeArrowheads="1" noChangeShapeType="1" noTextEdit="1"/>
              </p:cNvSpPr>
              <p:nvPr/>
            </p:nvSpPr>
            <p:spPr>
              <a:xfrm>
                <a:off x="539549" y="2390259"/>
                <a:ext cx="4215557" cy="2470702"/>
              </a:xfrm>
              <a:prstGeom prst="rect">
                <a:avLst/>
              </a:prstGeom>
              <a:blipFill>
                <a:blip r:embed="rId3"/>
                <a:stretch>
                  <a:fillRect l="-1302" t="-2222"/>
                </a:stretch>
              </a:blipFill>
            </p:spPr>
            <p:txBody>
              <a:bodyPr/>
              <a:lstStyle/>
              <a:p>
                <a:r>
                  <a:rPr lang="en-GB">
                    <a:noFill/>
                  </a:rPr>
                  <a:t> </a:t>
                </a:r>
              </a:p>
            </p:txBody>
          </p:sp>
        </mc:Fallback>
      </mc:AlternateContent>
      <p:grpSp>
        <p:nvGrpSpPr>
          <p:cNvPr id="3" name="Group 2"/>
          <p:cNvGrpSpPr/>
          <p:nvPr/>
        </p:nvGrpSpPr>
        <p:grpSpPr>
          <a:xfrm>
            <a:off x="5722112" y="2433546"/>
            <a:ext cx="5778555" cy="2557816"/>
            <a:chOff x="4038600" y="1472331"/>
            <a:chExt cx="5778555" cy="2557816"/>
          </a:xfrm>
        </p:grpSpPr>
        <p:grpSp>
          <p:nvGrpSpPr>
            <p:cNvPr id="13" name="Group 12"/>
            <p:cNvGrpSpPr/>
            <p:nvPr/>
          </p:nvGrpSpPr>
          <p:grpSpPr>
            <a:xfrm>
              <a:off x="4038600" y="1472331"/>
              <a:ext cx="5594923" cy="2557816"/>
              <a:chOff x="5296244" y="1561164"/>
              <a:chExt cx="7372699" cy="3370556"/>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96244" y="1561164"/>
                <a:ext cx="6641756" cy="3370555"/>
              </a:xfrm>
              <a:prstGeom prst="rect">
                <a:avLst/>
              </a:prstGeom>
            </p:spPr>
          </p:pic>
          <p:sp>
            <p:nvSpPr>
              <p:cNvPr id="7" name="Rectangle 6"/>
              <p:cNvSpPr/>
              <p:nvPr/>
            </p:nvSpPr>
            <p:spPr>
              <a:xfrm>
                <a:off x="11048999" y="3246441"/>
                <a:ext cx="1619944" cy="804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ysClr val="windowText" lastClr="000000"/>
                    </a:solidFill>
                  </a:rPr>
                  <a:t>Lead (</a:t>
                </a:r>
                <a:r>
                  <a:rPr lang="en-US" sz="2000" b="1" i="1" dirty="0">
                    <a:solidFill>
                      <a:sysClr val="windowText" lastClr="000000"/>
                    </a:solidFill>
                  </a:rPr>
                  <a:t>L</a:t>
                </a:r>
                <a:r>
                  <a:rPr lang="en-US" sz="2000" b="1" dirty="0">
                    <a:solidFill>
                      <a:sysClr val="windowText" lastClr="000000"/>
                    </a:solidFill>
                  </a:rPr>
                  <a:t>)</a:t>
                </a:r>
                <a:endParaRPr lang="en-GB" sz="2000" b="1" dirty="0">
                  <a:solidFill>
                    <a:sysClr val="windowText" lastClr="000000"/>
                  </a:solidFill>
                </a:endParaRPr>
              </a:p>
            </p:txBody>
          </p:sp>
          <p:sp>
            <p:nvSpPr>
              <p:cNvPr id="8" name="Rectangle 7"/>
              <p:cNvSpPr/>
              <p:nvPr/>
            </p:nvSpPr>
            <p:spPr>
              <a:xfrm>
                <a:off x="6942666" y="4609576"/>
                <a:ext cx="965200" cy="32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200" b="1" i="1" dirty="0">
                    <a:solidFill>
                      <a:sysClr val="windowText" lastClr="000000"/>
                    </a:solidFill>
                  </a:rPr>
                  <a:t>π</a:t>
                </a:r>
                <a:r>
                  <a:rPr lang="en-US" sz="2200" b="1" i="1" dirty="0">
                    <a:solidFill>
                      <a:sysClr val="windowText" lastClr="000000"/>
                    </a:solidFill>
                  </a:rPr>
                  <a:t>d</a:t>
                </a:r>
                <a:endParaRPr lang="en-GB" sz="2200" b="1" i="1" dirty="0">
                  <a:solidFill>
                    <a:sysClr val="windowText" lastClr="000000"/>
                  </a:solidFill>
                </a:endParaRPr>
              </a:p>
            </p:txBody>
          </p:sp>
          <p:sp>
            <p:nvSpPr>
              <p:cNvPr id="9" name="Rectangle 8"/>
              <p:cNvSpPr/>
              <p:nvPr/>
            </p:nvSpPr>
            <p:spPr>
              <a:xfrm>
                <a:off x="5515091" y="3648607"/>
                <a:ext cx="705096" cy="407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t>
                </a:r>
                <a:r>
                  <a:rPr lang="el-GR" b="1" i="1" dirty="0">
                    <a:solidFill>
                      <a:sysClr val="windowText" lastClr="000000"/>
                    </a:solidFill>
                  </a:rPr>
                  <a:t>Φ</a:t>
                </a:r>
                <a:r>
                  <a:rPr lang="en-US" b="1" dirty="0">
                    <a:solidFill>
                      <a:sysClr val="windowText" lastClr="000000"/>
                    </a:solidFill>
                  </a:rPr>
                  <a:t>)</a:t>
                </a:r>
                <a:endParaRPr lang="en-GB" b="1" dirty="0">
                  <a:solidFill>
                    <a:sysClr val="windowText" lastClr="000000"/>
                  </a:solidFill>
                </a:endParaRPr>
              </a:p>
            </p:txBody>
          </p:sp>
          <p:cxnSp>
            <p:nvCxnSpPr>
              <p:cNvPr id="10" name="Straight Arrow Connector 9"/>
              <p:cNvCxnSpPr/>
              <p:nvPr/>
            </p:nvCxnSpPr>
            <p:spPr>
              <a:xfrm flipH="1">
                <a:off x="9112079" y="3450771"/>
                <a:ext cx="13062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1" name="Object 10"/>
                  <p:cNvGraphicFramePr>
                    <a:graphicFrameLocks noChangeAspect="1"/>
                  </p:cNvGraphicFramePr>
                  <p:nvPr/>
                </p:nvGraphicFramePr>
                <p:xfrm>
                  <a:off x="9868268" y="3554071"/>
                  <a:ext cx="894386" cy="546569"/>
                </p:xfrm>
                <a:graphic>
                  <a:graphicData uri="http://schemas.openxmlformats.org/presentationml/2006/ole">
                    <mc:AlternateContent>
                      <mc:Choice xmlns:v="urn:schemas-microsoft-com:vml" Requires="v">
                        <p:oleObj name="Equation" r:id="rId5" imgW="685800" imgH="419040" progId="Equation.3">
                          <p:embed/>
                        </p:oleObj>
                      </mc:Choice>
                      <mc:Fallback>
                        <p:oleObj name="Equation" r:id="rId5" imgW="685800" imgH="419040" progId="Equation.3">
                          <p:embed/>
                          <p:pic>
                            <p:nvPicPr>
                              <p:cNvPr id="0" name=""/>
                              <p:cNvPicPr/>
                              <p:nvPr/>
                            </p:nvPicPr>
                            <p:blipFill>
                              <a:blip r:embed="rId6"/>
                              <a:stretch>
                                <a:fillRect/>
                              </a:stretch>
                            </p:blipFill>
                            <p:spPr>
                              <a:xfrm>
                                <a:off x="9868268" y="3554071"/>
                                <a:ext cx="894386" cy="546569"/>
                              </a:xfrm>
                              <a:prstGeom prst="rect">
                                <a:avLst/>
                              </a:prstGeom>
                            </p:spPr>
                          </p:pic>
                        </p:oleObj>
                      </mc:Fallback>
                    </mc:AlternateContent>
                  </a:graphicData>
                </a:graphic>
              </p:graphicFrame>
            </mc:Choice>
            <mc:Fallback xmlns="">
              <p:graphicFrame>
                <p:nvGraphicFramePr>
                  <p:cNvPr id="11" name="Object 10"/>
                  <p:cNvGraphicFramePr>
                    <a:graphicFrameLocks noChangeAspect="1"/>
                  </p:cNvGraphicFramePr>
                  <p:nvPr>
                    <p:extLst/>
                  </p:nvPr>
                </p:nvGraphicFramePr>
                <p:xfrm>
                  <a:off x="9868268" y="3554071"/>
                  <a:ext cx="894386" cy="546569"/>
                </p:xfrm>
                <a:graphic>
                  <a:graphicData uri="http://schemas.openxmlformats.org/presentationml/2006/ole">
                    <mc:AlternateContent>
                      <mc:Choice xmlns:v="urn:schemas-microsoft-com:vml" Requires="v">
                        <p:oleObj spid="_x0000_s5132" name="Equation" r:id="rId7" imgW="685800" imgH="419040" progId="Equation.3">
                          <p:embed/>
                        </p:oleObj>
                      </mc:Choice>
                      <mc:Fallback>
                        <p:oleObj name="Equation" r:id="rId7" imgW="685800" imgH="419040" progId="Equation.3">
                          <p:embed/>
                          <p:pic>
                            <p:nvPicPr>
                              <p:cNvPr id="0" name=""/>
                              <p:cNvPicPr/>
                              <p:nvPr/>
                            </p:nvPicPr>
                            <p:blipFill>
                              <a:blip r:embed="rId8"/>
                              <a:stretch>
                                <a:fillRect/>
                              </a:stretch>
                            </p:blipFill>
                            <p:spPr>
                              <a:xfrm>
                                <a:off x="9868268" y="3554071"/>
                                <a:ext cx="894386" cy="546569"/>
                              </a:xfrm>
                              <a:prstGeom prst="rect">
                                <a:avLst/>
                              </a:prstGeom>
                            </p:spPr>
                          </p:pic>
                        </p:oleObj>
                      </mc:Fallback>
                    </mc:AlternateContent>
                  </a:graphicData>
                </a:graphic>
              </p:graphicFrame>
            </mc:Fallback>
          </mc:AlternateContent>
          <p:sp>
            <p:nvSpPr>
              <p:cNvPr id="12" name="TextBox 11"/>
              <p:cNvSpPr txBox="1"/>
              <p:nvPr/>
            </p:nvSpPr>
            <p:spPr>
              <a:xfrm>
                <a:off x="8111256" y="3866108"/>
                <a:ext cx="2126635" cy="486686"/>
              </a:xfrm>
              <a:prstGeom prst="rect">
                <a:avLst/>
              </a:prstGeom>
              <a:noFill/>
            </p:spPr>
            <p:txBody>
              <a:bodyPr wrap="none" rtlCol="0">
                <a:spAutoFit/>
              </a:bodyPr>
              <a:lstStyle/>
              <a:p>
                <a:r>
                  <a:rPr lang="en-US" dirty="0"/>
                  <a:t>Screw lowering</a:t>
                </a:r>
                <a:endParaRPr lang="en-GB" dirty="0"/>
              </a:p>
            </p:txBody>
          </p:sp>
        </p:grpSp>
        <mc:AlternateContent xmlns:mc="http://schemas.openxmlformats.org/markup-compatibility/2006" xmlns:a14="http://schemas.microsoft.com/office/drawing/2010/main">
          <mc:Choice Requires="a14">
            <p:sp>
              <p:nvSpPr>
                <p:cNvPr id="2" name="Rectangle 1"/>
                <p:cNvSpPr/>
                <p:nvPr/>
              </p:nvSpPr>
              <p:spPr>
                <a:xfrm>
                  <a:off x="8650875" y="1956840"/>
                  <a:ext cx="1166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i="1">
                            <a:latin typeface="Cambria Math" panose="02040503050406030204" pitchFamily="18" charset="0"/>
                            <a:ea typeface="Cambria Math" panose="02040503050406030204" pitchFamily="18" charset="0"/>
                          </a:rPr>
                          <m:t>𝜇</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tan</m:t>
                        </m:r>
                        <m:r>
                          <a:rPr lang="en-US" i="1">
                            <a:latin typeface="Cambria Math" panose="02040503050406030204" pitchFamily="18" charset="0"/>
                          </a:rPr>
                          <m:t> </m:t>
                        </m:r>
                        <m:r>
                          <a:rPr lang="el-GR" i="1">
                            <a:latin typeface="Cambria Math" panose="02040503050406030204" pitchFamily="18" charset="0"/>
                          </a:rPr>
                          <m:t>𝜆</m:t>
                        </m:r>
                      </m:oMath>
                    </m:oMathPara>
                  </a14:m>
                  <a:endParaRPr lang="en-GB" i="1" dirty="0"/>
                </a:p>
              </p:txBody>
            </p:sp>
          </mc:Choice>
          <mc:Fallback xmlns="">
            <p:sp>
              <p:nvSpPr>
                <p:cNvPr id="2" name="Rectangle 1"/>
                <p:cNvSpPr>
                  <a:spLocks noRot="1" noChangeAspect="1" noMove="1" noResize="1" noEditPoints="1" noAdjustHandles="1" noChangeArrowheads="1" noChangeShapeType="1" noTextEdit="1"/>
                </p:cNvSpPr>
                <p:nvPr/>
              </p:nvSpPr>
              <p:spPr>
                <a:xfrm>
                  <a:off x="8650875" y="1956840"/>
                  <a:ext cx="1166280" cy="369332"/>
                </a:xfrm>
                <a:prstGeom prst="rect">
                  <a:avLst/>
                </a:prstGeom>
                <a:blipFill rotWithShape="0">
                  <a:blip r:embed="rId9"/>
                  <a:stretch>
                    <a:fillRect b="-5000"/>
                  </a:stretch>
                </a:blipFill>
              </p:spPr>
              <p:txBody>
                <a:bodyPr/>
                <a:lstStyle/>
                <a:p>
                  <a:r>
                    <a:rPr lang="en-GB">
                      <a:noFill/>
                    </a:rPr>
                    <a:t> </a:t>
                  </a:r>
                </a:p>
              </p:txBody>
            </p:sp>
          </mc:Fallback>
        </mc:AlternateContent>
      </p:grpSp>
    </p:spTree>
    <p:extLst>
      <p:ext uri="{BB962C8B-B14F-4D97-AF65-F5344CB8AC3E}">
        <p14:creationId xmlns:p14="http://schemas.microsoft.com/office/powerpoint/2010/main" val="4179949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4113" y="711423"/>
            <a:ext cx="10515600" cy="1325563"/>
          </a:xfrm>
        </p:spPr>
        <p:txBody>
          <a:bodyPr>
            <a:normAutofit/>
          </a:bodyPr>
          <a:lstStyle/>
          <a:p>
            <a:r>
              <a:rPr lang="en-US" dirty="0"/>
              <a:t>Torques to load inertia with “screw” as the power transmission mechanism</a:t>
            </a:r>
            <a:endParaRPr lang="en-GB" dirty="0"/>
          </a:p>
        </p:txBody>
      </p:sp>
      <mc:AlternateContent xmlns:mc="http://schemas.openxmlformats.org/markup-compatibility/2006" xmlns:a14="http://schemas.microsoft.com/office/drawing/2010/main">
        <mc:Choice Requires="a14">
          <p:sp>
            <p:nvSpPr>
              <p:cNvPr id="15" name="Subtitle 4"/>
              <p:cNvSpPr txBox="1">
                <a:spLocks/>
              </p:cNvSpPr>
              <p:nvPr/>
            </p:nvSpPr>
            <p:spPr>
              <a:xfrm>
                <a:off x="518155" y="2305394"/>
                <a:ext cx="3204338" cy="2470702"/>
              </a:xfrm>
              <a:prstGeom prst="rect">
                <a:avLst/>
              </a:prstGeom>
              <a:ln>
                <a:solidFill>
                  <a:schemeClr val="tx1"/>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fr-FR" sz="1800" b="1" dirty="0">
                    <a:solidFill>
                      <a:sysClr val="windowText" lastClr="000000"/>
                    </a:solidFill>
                  </a:rPr>
                  <a:t>If the friction </a:t>
                </a:r>
                <a:r>
                  <a:rPr lang="fr-FR" sz="1800" b="1" dirty="0" err="1">
                    <a:solidFill>
                      <a:sysClr val="windowText" lastClr="000000"/>
                    </a:solidFill>
                  </a:rPr>
                  <a:t>is</a:t>
                </a:r>
                <a:r>
                  <a:rPr lang="fr-FR" sz="1800" b="1" dirty="0">
                    <a:solidFill>
                      <a:sysClr val="windowText" lastClr="000000"/>
                    </a:solidFill>
                  </a:rPr>
                  <a:t> </a:t>
                </a:r>
                <a:r>
                  <a:rPr lang="fr-FR" sz="1800" b="1" dirty="0" err="1">
                    <a:solidFill>
                      <a:sysClr val="windowText" lastClr="000000"/>
                    </a:solidFill>
                  </a:rPr>
                  <a:t>ignored</a:t>
                </a:r>
                <a:r>
                  <a:rPr lang="fr-FR" sz="1800" b="1" dirty="0">
                    <a:solidFill>
                      <a:sysClr val="windowText" lastClr="000000"/>
                    </a:solidFill>
                  </a:rPr>
                  <a:t>:</a:t>
                </a:r>
              </a:p>
              <a:p>
                <a:pPr marL="0" indent="0">
                  <a:buNone/>
                </a:pPr>
                <a:endParaRPr lang="fr-FR" sz="1800" b="1" dirty="0">
                  <a:solidFill>
                    <a:sysClr val="windowText" lastClr="00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fr-FR" sz="1800" b="1" i="1">
                              <a:solidFill>
                                <a:sysClr val="windowText" lastClr="000000"/>
                              </a:solidFill>
                              <a:latin typeface="Cambria Math" panose="02040503050406030204" pitchFamily="18" charset="0"/>
                            </a:rPr>
                          </m:ctrlPr>
                        </m:sSubPr>
                        <m:e>
                          <m:r>
                            <a:rPr lang="en-GB" sz="1800" b="1" i="1">
                              <a:solidFill>
                                <a:sysClr val="windowText" lastClr="000000"/>
                              </a:solidFill>
                              <a:latin typeface="Cambria Math" panose="02040503050406030204" pitchFamily="18" charset="0"/>
                            </a:rPr>
                            <m:t>𝑻</m:t>
                          </m:r>
                        </m:e>
                        <m:sub>
                          <m:r>
                            <a:rPr lang="en-GB" sz="1800" b="1" i="1">
                              <a:solidFill>
                                <a:sysClr val="windowText" lastClr="000000"/>
                              </a:solidFill>
                              <a:latin typeface="Cambria Math" panose="02040503050406030204" pitchFamily="18" charset="0"/>
                            </a:rPr>
                            <m:t>𝒓𝒂𝒊𝒔𝒆</m:t>
                          </m:r>
                        </m:sub>
                      </m:sSub>
                      <m:r>
                        <a:rPr lang="en-GB" sz="1800" i="1">
                          <a:solidFill>
                            <a:sysClr val="windowText" lastClr="000000"/>
                          </a:solidFill>
                          <a:latin typeface="Cambria Math" panose="02040503050406030204" pitchFamily="18" charset="0"/>
                        </a:rPr>
                        <m:t>=</m:t>
                      </m:r>
                      <m:f>
                        <m:fPr>
                          <m:ctrlPr>
                            <a:rPr lang="en-GB" sz="1800" i="1">
                              <a:solidFill>
                                <a:sysClr val="windowText" lastClr="000000"/>
                              </a:solidFill>
                              <a:latin typeface="Cambria Math" panose="02040503050406030204" pitchFamily="18" charset="0"/>
                            </a:rPr>
                          </m:ctrlPr>
                        </m:fPr>
                        <m:num>
                          <m:r>
                            <a:rPr lang="en-GB" sz="1800" i="1">
                              <a:solidFill>
                                <a:sysClr val="windowText" lastClr="000000"/>
                              </a:solidFill>
                              <a:latin typeface="Cambria Math" panose="02040503050406030204" pitchFamily="18" charset="0"/>
                            </a:rPr>
                            <m:t>𝐹𝑑</m:t>
                          </m:r>
                        </m:num>
                        <m:den>
                          <m:r>
                            <a:rPr lang="en-GB" sz="1800" i="1">
                              <a:solidFill>
                                <a:sysClr val="windowText" lastClr="000000"/>
                              </a:solidFill>
                              <a:latin typeface="Cambria Math" panose="02040503050406030204" pitchFamily="18" charset="0"/>
                            </a:rPr>
                            <m:t>2</m:t>
                          </m:r>
                        </m:den>
                      </m:f>
                      <m:f>
                        <m:fPr>
                          <m:ctrlPr>
                            <a:rPr lang="en-GB" sz="1800" i="1">
                              <a:solidFill>
                                <a:sysClr val="windowText" lastClr="000000"/>
                              </a:solidFill>
                              <a:latin typeface="Cambria Math" panose="02040503050406030204" pitchFamily="18" charset="0"/>
                            </a:rPr>
                          </m:ctrlPr>
                        </m:fPr>
                        <m:num>
                          <m:r>
                            <a:rPr lang="en-GB" sz="1800" i="1">
                              <a:solidFill>
                                <a:sysClr val="windowText" lastClr="000000"/>
                              </a:solidFill>
                              <a:latin typeface="Cambria Math" panose="02040503050406030204" pitchFamily="18" charset="0"/>
                            </a:rPr>
                            <m:t>𝐿</m:t>
                          </m:r>
                        </m:num>
                        <m:den>
                          <m:r>
                            <a:rPr lang="en-GB" sz="1800" i="1">
                              <a:solidFill>
                                <a:sysClr val="windowText" lastClr="000000"/>
                              </a:solidFill>
                              <a:latin typeface="Cambria Math" panose="02040503050406030204" pitchFamily="18" charset="0"/>
                              <a:ea typeface="Cambria Math" panose="02040503050406030204" pitchFamily="18" charset="0"/>
                            </a:rPr>
                            <m:t>𝜋</m:t>
                          </m:r>
                          <m:r>
                            <a:rPr lang="en-GB" sz="1800" i="1">
                              <a:solidFill>
                                <a:sysClr val="windowText" lastClr="000000"/>
                              </a:solidFill>
                              <a:latin typeface="Cambria Math" panose="02040503050406030204" pitchFamily="18" charset="0"/>
                              <a:ea typeface="Cambria Math" panose="02040503050406030204" pitchFamily="18" charset="0"/>
                            </a:rPr>
                            <m:t>𝑑</m:t>
                          </m:r>
                        </m:den>
                      </m:f>
                      <m:r>
                        <a:rPr lang="en-US" sz="1800" i="1">
                          <a:solidFill>
                            <a:sysClr val="windowText" lastClr="000000"/>
                          </a:solidFill>
                          <a:latin typeface="Cambria Math" panose="02040503050406030204" pitchFamily="18" charset="0"/>
                          <a:ea typeface="Cambria Math" panose="02040503050406030204" pitchFamily="18" charset="0"/>
                        </a:rPr>
                        <m:t>=</m:t>
                      </m:r>
                      <m:f>
                        <m:fPr>
                          <m:ctrlPr>
                            <a:rPr lang="en-GB" sz="1800" i="1">
                              <a:solidFill>
                                <a:sysClr val="windowText" lastClr="000000"/>
                              </a:solidFill>
                              <a:latin typeface="Cambria Math" panose="02040503050406030204" pitchFamily="18" charset="0"/>
                            </a:rPr>
                          </m:ctrlPr>
                        </m:fPr>
                        <m:num>
                          <m:r>
                            <a:rPr lang="en-GB" sz="1800" i="1">
                              <a:solidFill>
                                <a:sysClr val="windowText" lastClr="000000"/>
                              </a:solidFill>
                              <a:latin typeface="Cambria Math" panose="02040503050406030204" pitchFamily="18" charset="0"/>
                            </a:rPr>
                            <m:t>𝐹𝐿</m:t>
                          </m:r>
                        </m:num>
                        <m:den>
                          <m:r>
                            <a:rPr lang="en-GB" sz="1800" i="1">
                              <a:solidFill>
                                <a:sysClr val="windowText" lastClr="000000"/>
                              </a:solidFill>
                              <a:latin typeface="Cambria Math" panose="02040503050406030204" pitchFamily="18" charset="0"/>
                            </a:rPr>
                            <m:t>2</m:t>
                          </m:r>
                          <m:r>
                            <a:rPr lang="en-GB" sz="1800" i="1">
                              <a:solidFill>
                                <a:sysClr val="windowText" lastClr="000000"/>
                              </a:solidFill>
                              <a:latin typeface="Cambria Math" panose="02040503050406030204" pitchFamily="18" charset="0"/>
                              <a:ea typeface="Cambria Math" panose="02040503050406030204" pitchFamily="18" charset="0"/>
                            </a:rPr>
                            <m:t>𝜋</m:t>
                          </m:r>
                        </m:den>
                      </m:f>
                    </m:oMath>
                  </m:oMathPara>
                </a14:m>
                <a:endParaRPr lang="fr-FR" sz="1800" dirty="0">
                  <a:solidFill>
                    <a:sysClr val="windowText" lastClr="000000"/>
                  </a:solidFill>
                </a:endParaRPr>
              </a:p>
              <a:p>
                <a:pPr marL="457200" indent="-457200"/>
                <a:endParaRPr lang="fr-FR" sz="1800" dirty="0">
                  <a:solidFill>
                    <a:sysClr val="windowText" lastClr="00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fr-FR" sz="1800" b="1" i="1">
                              <a:solidFill>
                                <a:sysClr val="windowText" lastClr="000000"/>
                              </a:solidFill>
                              <a:latin typeface="Cambria Math" panose="02040503050406030204" pitchFamily="18" charset="0"/>
                            </a:rPr>
                          </m:ctrlPr>
                        </m:sSubPr>
                        <m:e>
                          <m:r>
                            <a:rPr lang="en-GB" sz="1800" b="1" i="1">
                              <a:solidFill>
                                <a:sysClr val="windowText" lastClr="000000"/>
                              </a:solidFill>
                              <a:latin typeface="Cambria Math" panose="02040503050406030204" pitchFamily="18" charset="0"/>
                            </a:rPr>
                            <m:t>𝑻</m:t>
                          </m:r>
                        </m:e>
                        <m:sub>
                          <m:r>
                            <a:rPr lang="en-US" sz="1800" b="1" i="1">
                              <a:solidFill>
                                <a:sysClr val="windowText" lastClr="000000"/>
                              </a:solidFill>
                              <a:latin typeface="Cambria Math" panose="02040503050406030204" pitchFamily="18" charset="0"/>
                            </a:rPr>
                            <m:t>𝒍𝒐𝒘𝒆𝒓</m:t>
                          </m:r>
                        </m:sub>
                      </m:sSub>
                      <m:r>
                        <a:rPr lang="en-GB" sz="1800" b="1" i="1">
                          <a:solidFill>
                            <a:sysClr val="windowText" lastClr="000000"/>
                          </a:solidFill>
                          <a:latin typeface="Cambria Math" panose="02040503050406030204" pitchFamily="18" charset="0"/>
                        </a:rPr>
                        <m:t>=</m:t>
                      </m:r>
                      <m:f>
                        <m:fPr>
                          <m:ctrlPr>
                            <a:rPr lang="en-GB" sz="1800" i="1">
                              <a:solidFill>
                                <a:sysClr val="windowText" lastClr="000000"/>
                              </a:solidFill>
                              <a:latin typeface="Cambria Math" panose="02040503050406030204" pitchFamily="18" charset="0"/>
                            </a:rPr>
                          </m:ctrlPr>
                        </m:fPr>
                        <m:num>
                          <m:r>
                            <a:rPr lang="en-GB" sz="1800" i="1">
                              <a:solidFill>
                                <a:sysClr val="windowText" lastClr="000000"/>
                              </a:solidFill>
                              <a:latin typeface="Cambria Math" panose="02040503050406030204" pitchFamily="18" charset="0"/>
                            </a:rPr>
                            <m:t>𝐹𝑑</m:t>
                          </m:r>
                        </m:num>
                        <m:den>
                          <m:r>
                            <a:rPr lang="en-GB" sz="1800" i="1">
                              <a:solidFill>
                                <a:sysClr val="windowText" lastClr="000000"/>
                              </a:solidFill>
                              <a:latin typeface="Cambria Math" panose="02040503050406030204" pitchFamily="18" charset="0"/>
                            </a:rPr>
                            <m:t>2</m:t>
                          </m:r>
                        </m:den>
                      </m:f>
                      <m:d>
                        <m:dPr>
                          <m:ctrlPr>
                            <a:rPr lang="en-US" sz="1800" i="1">
                              <a:solidFill>
                                <a:sysClr val="windowText" lastClr="000000"/>
                              </a:solidFill>
                              <a:latin typeface="Cambria Math" panose="02040503050406030204" pitchFamily="18" charset="0"/>
                            </a:rPr>
                          </m:ctrlPr>
                        </m:dPr>
                        <m:e>
                          <m:f>
                            <m:fPr>
                              <m:ctrlPr>
                                <a:rPr lang="en-GB" sz="1800" i="1">
                                  <a:solidFill>
                                    <a:sysClr val="windowText" lastClr="000000"/>
                                  </a:solidFill>
                                  <a:latin typeface="Cambria Math" panose="02040503050406030204" pitchFamily="18" charset="0"/>
                                </a:rPr>
                              </m:ctrlPr>
                            </m:fPr>
                            <m:num>
                              <m:r>
                                <a:rPr lang="en-US" sz="1800" i="1">
                                  <a:solidFill>
                                    <a:sysClr val="windowText" lastClr="000000"/>
                                  </a:solidFill>
                                  <a:latin typeface="Cambria Math" panose="02040503050406030204" pitchFamily="18" charset="0"/>
                                </a:rPr>
                                <m:t>−</m:t>
                              </m:r>
                              <m:r>
                                <a:rPr lang="en-GB" sz="1800" i="1">
                                  <a:solidFill>
                                    <a:sysClr val="windowText" lastClr="000000"/>
                                  </a:solidFill>
                                  <a:latin typeface="Cambria Math" panose="02040503050406030204" pitchFamily="18" charset="0"/>
                                </a:rPr>
                                <m:t>𝐿</m:t>
                              </m:r>
                            </m:num>
                            <m:den>
                              <m:r>
                                <a:rPr lang="en-GB" sz="1800" i="1">
                                  <a:solidFill>
                                    <a:sysClr val="windowText" lastClr="000000"/>
                                  </a:solidFill>
                                  <a:latin typeface="Cambria Math" panose="02040503050406030204" pitchFamily="18" charset="0"/>
                                  <a:ea typeface="Cambria Math" panose="02040503050406030204" pitchFamily="18" charset="0"/>
                                </a:rPr>
                                <m:t>𝜋</m:t>
                              </m:r>
                              <m:r>
                                <a:rPr lang="en-GB" sz="1800" i="1">
                                  <a:solidFill>
                                    <a:sysClr val="windowText" lastClr="000000"/>
                                  </a:solidFill>
                                  <a:latin typeface="Cambria Math" panose="02040503050406030204" pitchFamily="18" charset="0"/>
                                  <a:ea typeface="Cambria Math" panose="02040503050406030204" pitchFamily="18" charset="0"/>
                                </a:rPr>
                                <m:t>𝑑</m:t>
                              </m:r>
                            </m:den>
                          </m:f>
                        </m:e>
                      </m:d>
                      <m:r>
                        <a:rPr lang="en-US" sz="1800">
                          <a:solidFill>
                            <a:sysClr val="windowText" lastClr="000000"/>
                          </a:solidFill>
                          <a:latin typeface="Cambria Math" panose="02040503050406030204" pitchFamily="18" charset="0"/>
                          <a:ea typeface="Cambria Math" panose="02040503050406030204" pitchFamily="18" charset="0"/>
                        </a:rPr>
                        <m:t>=</m:t>
                      </m:r>
                      <m:r>
                        <a:rPr lang="en-US" sz="1800" i="1">
                          <a:solidFill>
                            <a:sysClr val="windowText" lastClr="000000"/>
                          </a:solidFill>
                          <a:latin typeface="Cambria Math" panose="02040503050406030204" pitchFamily="18" charset="0"/>
                        </a:rPr>
                        <m:t>−</m:t>
                      </m:r>
                      <m:f>
                        <m:fPr>
                          <m:ctrlPr>
                            <a:rPr lang="en-GB" sz="1800" i="1">
                              <a:solidFill>
                                <a:sysClr val="windowText" lastClr="000000"/>
                              </a:solidFill>
                              <a:latin typeface="Cambria Math" panose="02040503050406030204" pitchFamily="18" charset="0"/>
                            </a:rPr>
                          </m:ctrlPr>
                        </m:fPr>
                        <m:num>
                          <m:r>
                            <a:rPr lang="en-GB" sz="1800" i="1">
                              <a:solidFill>
                                <a:sysClr val="windowText" lastClr="000000"/>
                              </a:solidFill>
                              <a:latin typeface="Cambria Math" panose="02040503050406030204" pitchFamily="18" charset="0"/>
                            </a:rPr>
                            <m:t>𝐹𝐿</m:t>
                          </m:r>
                        </m:num>
                        <m:den>
                          <m:r>
                            <a:rPr lang="en-GB" sz="1800" i="1">
                              <a:solidFill>
                                <a:sysClr val="windowText" lastClr="000000"/>
                              </a:solidFill>
                              <a:latin typeface="Cambria Math" panose="02040503050406030204" pitchFamily="18" charset="0"/>
                            </a:rPr>
                            <m:t>2</m:t>
                          </m:r>
                          <m:r>
                            <a:rPr lang="en-GB" sz="1800" i="1">
                              <a:solidFill>
                                <a:sysClr val="windowText" lastClr="000000"/>
                              </a:solidFill>
                              <a:latin typeface="Cambria Math" panose="02040503050406030204" pitchFamily="18" charset="0"/>
                              <a:ea typeface="Cambria Math" panose="02040503050406030204" pitchFamily="18" charset="0"/>
                            </a:rPr>
                            <m:t>𝜋</m:t>
                          </m:r>
                        </m:den>
                      </m:f>
                    </m:oMath>
                  </m:oMathPara>
                </a14:m>
                <a:endParaRPr lang="fr-FR" sz="1800" dirty="0">
                  <a:solidFill>
                    <a:sysClr val="windowText" lastClr="000000"/>
                  </a:solidFill>
                </a:endParaRPr>
              </a:p>
            </p:txBody>
          </p:sp>
        </mc:Choice>
        <mc:Fallback xmlns="">
          <p:sp>
            <p:nvSpPr>
              <p:cNvPr id="15" name="Subtitle 4"/>
              <p:cNvSpPr txBox="1">
                <a:spLocks noRot="1" noChangeAspect="1" noMove="1" noResize="1" noEditPoints="1" noAdjustHandles="1" noChangeArrowheads="1" noChangeShapeType="1" noTextEdit="1"/>
              </p:cNvSpPr>
              <p:nvPr/>
            </p:nvSpPr>
            <p:spPr>
              <a:xfrm>
                <a:off x="518155" y="2305394"/>
                <a:ext cx="3204338" cy="2470702"/>
              </a:xfrm>
              <a:prstGeom prst="rect">
                <a:avLst/>
              </a:prstGeom>
              <a:blipFill>
                <a:blip r:embed="rId2"/>
                <a:stretch>
                  <a:fillRect l="-1326" t="-1966"/>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Subtitle 4">
                <a:extLst>
                  <a:ext uri="{FF2B5EF4-FFF2-40B4-BE49-F238E27FC236}">
                    <a16:creationId xmlns:a16="http://schemas.microsoft.com/office/drawing/2014/main" id="{B108AAF9-5D42-4F46-B27C-9E5B13778D43}"/>
                  </a:ext>
                </a:extLst>
              </p:cNvPr>
              <p:cNvSpPr txBox="1">
                <a:spLocks/>
              </p:cNvSpPr>
              <p:nvPr/>
            </p:nvSpPr>
            <p:spPr>
              <a:xfrm>
                <a:off x="4139598" y="1966316"/>
                <a:ext cx="7718105" cy="4254062"/>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fr-FR" sz="1800" b="1" dirty="0"/>
                  <a:t>In </a:t>
                </a:r>
                <a:r>
                  <a:rPr lang="fr-FR" sz="1800" b="1" dirty="0" err="1"/>
                  <a:t>our</a:t>
                </a:r>
                <a:r>
                  <a:rPr lang="fr-FR" sz="1800" b="1" dirty="0"/>
                  <a:t> </a:t>
                </a:r>
                <a:r>
                  <a:rPr lang="fr-FR" sz="1800" b="1" dirty="0" err="1"/>
                  <a:t>load</a:t>
                </a:r>
                <a:r>
                  <a:rPr lang="fr-FR" sz="1800" b="1" dirty="0"/>
                  <a:t>: </a:t>
                </a:r>
              </a:p>
              <a:p>
                <a:pPr marL="0" indent="0">
                  <a:buNone/>
                </a:pPr>
                <a:r>
                  <a:rPr lang="fr-FR" sz="1800" b="1" dirty="0"/>
                  <a:t>F</a:t>
                </a:r>
                <a:r>
                  <a:rPr lang="fr-FR" sz="1800" dirty="0"/>
                  <a:t> = </a:t>
                </a:r>
                <a14:m>
                  <m:oMath xmlns:m="http://schemas.openxmlformats.org/officeDocument/2006/math">
                    <m:r>
                      <a:rPr lang="en-GB" sz="1800" b="1" i="0" smtClean="0">
                        <a:latin typeface="Cambria Math" panose="02040503050406030204" pitchFamily="18" charset="0"/>
                      </a:rPr>
                      <m:t>𝐦</m:t>
                    </m:r>
                    <m:r>
                      <a:rPr lang="en-GB" sz="1800" b="1" i="0" smtClean="0">
                        <a:latin typeface="Cambria Math" panose="02040503050406030204" pitchFamily="18" charset="0"/>
                      </a:rPr>
                      <m:t>.</m:t>
                    </m:r>
                    <m:r>
                      <a:rPr lang="en-GB" sz="1800" b="1" i="1">
                        <a:latin typeface="Cambria Math" panose="02040503050406030204" pitchFamily="18" charset="0"/>
                      </a:rPr>
                      <m:t>𝒂</m:t>
                    </m:r>
                  </m:oMath>
                </a14:m>
                <a:r>
                  <a:rPr lang="fr-FR" sz="1800" dirty="0"/>
                  <a:t> (mass times </a:t>
                </a:r>
                <a:r>
                  <a:rPr lang="fr-FR" sz="1800" dirty="0" err="1"/>
                  <a:t>acceleration</a:t>
                </a:r>
                <a:r>
                  <a:rPr lang="fr-FR" sz="1800" dirty="0"/>
                  <a:t>)</a:t>
                </a:r>
              </a:p>
              <a:p>
                <a:pPr marL="0" indent="0">
                  <a:buNone/>
                </a:pPr>
                <a:endParaRPr lang="fr-FR" sz="1800" b="1" dirty="0"/>
              </a:p>
              <a:p>
                <a:pPr marL="0" indent="0">
                  <a:buNone/>
                </a:pPr>
                <a:r>
                  <a:rPr lang="fr-FR" sz="1800" b="1" dirty="0" err="1"/>
                  <a:t>Acceleration</a:t>
                </a:r>
                <a:r>
                  <a:rPr lang="fr-FR" sz="1800" b="1" dirty="0"/>
                  <a:t> « </a:t>
                </a:r>
                <a14:m>
                  <m:oMath xmlns:m="http://schemas.openxmlformats.org/officeDocument/2006/math">
                    <m:r>
                      <a:rPr lang="en-GB" sz="1800" b="1" i="1">
                        <a:latin typeface="Cambria Math" panose="02040503050406030204" pitchFamily="18" charset="0"/>
                      </a:rPr>
                      <m:t>𝒂</m:t>
                    </m:r>
                  </m:oMath>
                </a14:m>
                <a:r>
                  <a:rPr lang="fr-FR" sz="1800" b="1" dirty="0"/>
                  <a:t> » </a:t>
                </a:r>
                <a:r>
                  <a:rPr lang="fr-FR" sz="1800" b="1" dirty="0" err="1"/>
                  <a:t>is</a:t>
                </a:r>
                <a:r>
                  <a:rPr lang="fr-FR" sz="1800" b="1" dirty="0"/>
                  <a:t> </a:t>
                </a:r>
                <a:r>
                  <a:rPr lang="fr-FR" sz="1800" b="1" dirty="0" err="1"/>
                  <a:t>related</a:t>
                </a:r>
                <a:r>
                  <a:rPr lang="fr-FR" sz="1800" b="1" dirty="0"/>
                  <a:t> to </a:t>
                </a:r>
                <a:r>
                  <a:rPr lang="fr-FR" sz="1800" b="1" dirty="0" err="1"/>
                  <a:t>angular</a:t>
                </a:r>
                <a:r>
                  <a:rPr lang="fr-FR" sz="1800" b="1" dirty="0"/>
                  <a:t> </a:t>
                </a:r>
                <a:r>
                  <a:rPr lang="fr-FR" sz="1800" b="1" dirty="0" err="1"/>
                  <a:t>acceleration</a:t>
                </a:r>
                <a:r>
                  <a:rPr lang="fr-FR" sz="1800" b="1" dirty="0"/>
                  <a:t> by </a:t>
                </a:r>
              </a:p>
              <a:p>
                <a:pPr marL="0" indent="0">
                  <a:buNone/>
                </a:pPr>
                <a14:m>
                  <m:oMath xmlns:m="http://schemas.openxmlformats.org/officeDocument/2006/math">
                    <m:r>
                      <a:rPr lang="en-GB" sz="2400" b="1" i="1" smtClean="0">
                        <a:latin typeface="Cambria Math" panose="02040503050406030204" pitchFamily="18" charset="0"/>
                      </a:rPr>
                      <m:t>𝒂</m:t>
                    </m:r>
                    <m:r>
                      <a:rPr lang="en-GB" sz="2400" b="1" i="1" smtClean="0">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𝐿</m:t>
                        </m:r>
                      </m:num>
                      <m:den>
                        <m:r>
                          <a:rPr lang="en-GB" sz="2400" i="1">
                            <a:latin typeface="Cambria Math" panose="02040503050406030204" pitchFamily="18" charset="0"/>
                          </a:rPr>
                          <m:t>2</m:t>
                        </m:r>
                        <m:r>
                          <a:rPr lang="en-GB" sz="2400" i="1">
                            <a:latin typeface="Cambria Math" panose="02040503050406030204" pitchFamily="18" charset="0"/>
                            <a:ea typeface="Cambria Math" panose="02040503050406030204" pitchFamily="18" charset="0"/>
                          </a:rPr>
                          <m:t>𝜋</m:t>
                        </m:r>
                      </m:den>
                    </m:f>
                  </m:oMath>
                </a14:m>
                <a:r>
                  <a:rPr lang="en-GB" sz="2400" dirty="0"/>
                  <a:t> </a:t>
                </a:r>
                <a14:m>
                  <m:oMath xmlns:m="http://schemas.openxmlformats.org/officeDocument/2006/math">
                    <m:f>
                      <m:fPr>
                        <m:ctrlPr>
                          <a:rPr lang="en-GB" sz="2400" i="1">
                            <a:latin typeface="Cambria Math" panose="02040503050406030204" pitchFamily="18" charset="0"/>
                          </a:rPr>
                        </m:ctrlPr>
                      </m:fPr>
                      <m:num>
                        <m:sSup>
                          <m:sSupPr>
                            <m:ctrlPr>
                              <a:rPr lang="en-GB" sz="2400" i="1" smtClean="0">
                                <a:latin typeface="Cambria Math" panose="02040503050406030204" pitchFamily="18" charset="0"/>
                              </a:rPr>
                            </m:ctrlPr>
                          </m:sSupPr>
                          <m:e>
                            <m:r>
                              <a:rPr lang="en-GB" sz="2400" b="0" i="1" smtClean="0">
                                <a:latin typeface="Cambria Math" panose="02040503050406030204" pitchFamily="18" charset="0"/>
                              </a:rPr>
                              <m:t>𝑑</m:t>
                            </m:r>
                          </m:e>
                          <m:sup>
                            <m:r>
                              <a:rPr lang="en-GB" sz="2400" b="0" i="1" smtClean="0">
                                <a:latin typeface="Cambria Math" panose="02040503050406030204" pitchFamily="18" charset="0"/>
                              </a:rPr>
                              <m:t>2</m:t>
                            </m:r>
                          </m:sup>
                        </m:sSup>
                        <m:r>
                          <a:rPr lang="en-GB" sz="2400" i="1" smtClean="0">
                            <a:latin typeface="Cambria Math" panose="02040503050406030204" pitchFamily="18" charset="0"/>
                            <a:ea typeface="Cambria Math" panose="02040503050406030204" pitchFamily="18" charset="0"/>
                          </a:rPr>
                          <m:t>𝜃</m:t>
                        </m:r>
                      </m:num>
                      <m:den>
                        <m:r>
                          <a:rPr lang="en-GB" sz="2400" b="0" i="1" smtClean="0">
                            <a:latin typeface="Cambria Math" panose="02040503050406030204" pitchFamily="18" charset="0"/>
                          </a:rPr>
                          <m:t>𝑑</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𝑡</m:t>
                            </m:r>
                          </m:e>
                          <m:sup>
                            <m:r>
                              <a:rPr lang="en-GB" sz="2400" b="0" i="1" smtClean="0">
                                <a:latin typeface="Cambria Math" panose="02040503050406030204" pitchFamily="18" charset="0"/>
                              </a:rPr>
                              <m:t>2</m:t>
                            </m:r>
                          </m:sup>
                        </m:sSup>
                      </m:den>
                    </m:f>
                  </m:oMath>
                </a14:m>
                <a:endParaRPr lang="en-GB" sz="1800" i="1" dirty="0">
                  <a:latin typeface="Cambria Math" panose="02040503050406030204" pitchFamily="18" charset="0"/>
                  <a:ea typeface="Cambria Math" panose="02040503050406030204" pitchFamily="18" charset="0"/>
                </a:endParaRPr>
              </a:p>
              <a:p>
                <a:pPr marL="0" indent="0">
                  <a:buNone/>
                </a:pPr>
                <a:endParaRPr lang="en-GB" sz="1800" i="1" dirty="0">
                  <a:latin typeface="Cambria Math" panose="02040503050406030204" pitchFamily="18" charset="0"/>
                  <a:ea typeface="Cambria Math" panose="02040503050406030204" pitchFamily="18" charset="0"/>
                </a:endParaRPr>
              </a:p>
              <a:p>
                <a:pPr marL="0" indent="0">
                  <a:buNone/>
                </a:pPr>
                <a:r>
                  <a:rPr lang="en-GB" sz="1800" i="1" dirty="0">
                    <a:latin typeface="Cambria Math" panose="02040503050406030204" pitchFamily="18" charset="0"/>
                    <a:ea typeface="Cambria Math" panose="02040503050406030204" pitchFamily="18" charset="0"/>
                  </a:rPr>
                  <a:t>By replacing </a:t>
                </a:r>
                <a:r>
                  <a:rPr lang="fr-FR" sz="1800" b="1" dirty="0"/>
                  <a:t>   « F » </a:t>
                </a:r>
                <a:r>
                  <a:rPr lang="en-GB" sz="1800" i="1" dirty="0">
                    <a:latin typeface="Cambria Math" panose="02040503050406030204" pitchFamily="18" charset="0"/>
                    <a:ea typeface="Cambria Math" panose="02040503050406030204" pitchFamily="18" charset="0"/>
                  </a:rPr>
                  <a:t>in the torque relation on the left, this gives :</a:t>
                </a:r>
              </a:p>
              <a:p>
                <a:pPr marL="0" indent="0">
                  <a:buNone/>
                </a:pPr>
                <a:r>
                  <a:rPr lang="en-GB" b="1" dirty="0"/>
                  <a:t>T</a:t>
                </a:r>
                <a14:m>
                  <m:oMath xmlns:m="http://schemas.openxmlformats.org/officeDocument/2006/math">
                    <m:r>
                      <a:rPr lang="en-GB" b="1" i="1">
                        <a:latin typeface="Cambria Math" panose="02040503050406030204" pitchFamily="18" charset="0"/>
                      </a:rPr>
                      <m:t>=</m:t>
                    </m:r>
                    <m:r>
                      <a:rPr lang="en-GB" b="0" i="1" smtClean="0">
                        <a:latin typeface="Cambria Math" panose="02040503050406030204" pitchFamily="18" charset="0"/>
                      </a:rPr>
                      <m:t>𝑚</m:t>
                    </m:r>
                    <m:f>
                      <m:fPr>
                        <m:ctrlPr>
                          <a:rPr lang="en-GB" i="1">
                            <a:latin typeface="Cambria Math" panose="02040503050406030204" pitchFamily="18" charset="0"/>
                          </a:rPr>
                        </m:ctrlPr>
                      </m:fPr>
                      <m:num>
                        <m:r>
                          <a:rPr lang="en-GB" i="1">
                            <a:latin typeface="Cambria Math" panose="02040503050406030204" pitchFamily="18" charset="0"/>
                          </a:rPr>
                          <m:t>𝐿</m:t>
                        </m:r>
                      </m:num>
                      <m:den>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den>
                    </m:f>
                    <m:f>
                      <m:fPr>
                        <m:ctrlPr>
                          <a:rPr lang="en-GB" i="1">
                            <a:latin typeface="Cambria Math" panose="02040503050406030204" pitchFamily="18" charset="0"/>
                          </a:rPr>
                        </m:ctrlPr>
                      </m:fPr>
                      <m:num>
                        <m:r>
                          <a:rPr lang="en-GB" i="1">
                            <a:latin typeface="Cambria Math" panose="02040503050406030204" pitchFamily="18" charset="0"/>
                          </a:rPr>
                          <m:t>𝐿</m:t>
                        </m:r>
                      </m:num>
                      <m:den>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den>
                    </m:f>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𝑑</m:t>
                            </m:r>
                          </m:e>
                          <m:sup>
                            <m:r>
                              <a:rPr lang="en-GB" i="1">
                                <a:latin typeface="Cambria Math" panose="02040503050406030204" pitchFamily="18" charset="0"/>
                              </a:rPr>
                              <m:t>2</m:t>
                            </m:r>
                          </m:sup>
                        </m:sSup>
                        <m:r>
                          <a:rPr lang="en-GB" i="1">
                            <a:latin typeface="Cambria Math" panose="02040503050406030204" pitchFamily="18" charset="0"/>
                            <a:ea typeface="Cambria Math" panose="02040503050406030204" pitchFamily="18" charset="0"/>
                          </a:rPr>
                          <m:t>𝜃</m:t>
                        </m:r>
                      </m:num>
                      <m:den>
                        <m:r>
                          <a:rPr lang="en-GB" i="1">
                            <a:latin typeface="Cambria Math" panose="02040503050406030204" pitchFamily="18" charset="0"/>
                          </a:rPr>
                          <m:t>𝑑</m:t>
                        </m:r>
                        <m:sSup>
                          <m:sSupPr>
                            <m:ctrlPr>
                              <a:rPr lang="en-GB" i="1">
                                <a:latin typeface="Cambria Math" panose="02040503050406030204" pitchFamily="18" charset="0"/>
                              </a:rPr>
                            </m:ctrlPr>
                          </m:sSupPr>
                          <m:e>
                            <m:r>
                              <a:rPr lang="en-GB" i="1">
                                <a:latin typeface="Cambria Math" panose="02040503050406030204" pitchFamily="18" charset="0"/>
                              </a:rPr>
                              <m:t>𝑡</m:t>
                            </m:r>
                          </m:e>
                          <m:sup>
                            <m:r>
                              <a:rPr lang="en-GB" i="1">
                                <a:latin typeface="Cambria Math" panose="02040503050406030204" pitchFamily="18" charset="0"/>
                              </a:rPr>
                              <m:t>2</m:t>
                            </m:r>
                          </m:sup>
                        </m:sSup>
                      </m:den>
                    </m:f>
                  </m:oMath>
                </a14:m>
                <a:r>
                  <a:rPr lang="fr-FR" dirty="0"/>
                  <a:t>  </a:t>
                </a:r>
              </a:p>
              <a:p>
                <a:pPr marL="0" indent="0">
                  <a:buNone/>
                </a:pPr>
                <a:r>
                  <a:rPr lang="fr-FR" sz="1800" dirty="0"/>
                  <a:t>We have the torque  related to inertia through  the relation </a:t>
                </a:r>
                <a14:m>
                  <m:oMath xmlns:m="http://schemas.openxmlformats.org/officeDocument/2006/math">
                    <m:r>
                      <m:rPr>
                        <m:sty m:val="p"/>
                      </m:rPr>
                      <a:rPr lang="en-GB" b="0" i="0" smtClean="0">
                        <a:latin typeface="Cambria Math" panose="02040503050406030204" pitchFamily="18" charset="0"/>
                      </a:rPr>
                      <m:t>T</m:t>
                    </m:r>
                    <m:r>
                      <a:rPr lang="en-GB" b="1" i="1">
                        <a:latin typeface="Cambria Math" panose="02040503050406030204" pitchFamily="18" charset="0"/>
                      </a:rPr>
                      <m:t>=</m:t>
                    </m:r>
                    <m:r>
                      <a:rPr lang="en-GB" b="0" i="1" smtClean="0">
                        <a:latin typeface="Cambria Math" panose="02040503050406030204" pitchFamily="18" charset="0"/>
                      </a:rPr>
                      <m:t>𝑗</m:t>
                    </m:r>
                    <m:r>
                      <a:rPr lang="en-GB" b="0" i="1" smtClean="0">
                        <a:latin typeface="Cambria Math" panose="02040503050406030204" pitchFamily="18" charset="0"/>
                      </a:rPr>
                      <m:t>. </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𝑑</m:t>
                            </m:r>
                          </m:e>
                          <m:sup>
                            <m:r>
                              <a:rPr lang="en-GB" i="1">
                                <a:latin typeface="Cambria Math" panose="02040503050406030204" pitchFamily="18" charset="0"/>
                              </a:rPr>
                              <m:t>2</m:t>
                            </m:r>
                          </m:sup>
                        </m:sSup>
                        <m:r>
                          <a:rPr lang="en-GB" i="1">
                            <a:latin typeface="Cambria Math" panose="02040503050406030204" pitchFamily="18" charset="0"/>
                            <a:ea typeface="Cambria Math" panose="02040503050406030204" pitchFamily="18" charset="0"/>
                          </a:rPr>
                          <m:t>𝜃</m:t>
                        </m:r>
                      </m:num>
                      <m:den>
                        <m:r>
                          <a:rPr lang="en-GB" i="1">
                            <a:latin typeface="Cambria Math" panose="02040503050406030204" pitchFamily="18" charset="0"/>
                          </a:rPr>
                          <m:t>𝑑</m:t>
                        </m:r>
                        <m:sSup>
                          <m:sSupPr>
                            <m:ctrlPr>
                              <a:rPr lang="en-GB" i="1">
                                <a:latin typeface="Cambria Math" panose="02040503050406030204" pitchFamily="18" charset="0"/>
                              </a:rPr>
                            </m:ctrlPr>
                          </m:sSupPr>
                          <m:e>
                            <m:r>
                              <a:rPr lang="en-GB" i="1">
                                <a:latin typeface="Cambria Math" panose="02040503050406030204" pitchFamily="18" charset="0"/>
                              </a:rPr>
                              <m:t>𝑡</m:t>
                            </m:r>
                          </m:e>
                          <m:sup>
                            <m:r>
                              <a:rPr lang="en-GB" i="1">
                                <a:latin typeface="Cambria Math" panose="02040503050406030204" pitchFamily="18" charset="0"/>
                              </a:rPr>
                              <m:t>2</m:t>
                            </m:r>
                          </m:sup>
                        </m:sSup>
                      </m:den>
                    </m:f>
                  </m:oMath>
                </a14:m>
                <a:r>
                  <a:rPr lang="fr-FR" dirty="0"/>
                  <a:t> </a:t>
                </a:r>
              </a:p>
              <a:p>
                <a:pPr marL="0" indent="0">
                  <a:buNone/>
                </a:pPr>
                <a:r>
                  <a:rPr lang="fr-FR" sz="1800" dirty="0" err="1"/>
                  <a:t>Therefore</a:t>
                </a:r>
                <a:r>
                  <a:rPr lang="fr-FR" sz="1800" dirty="0"/>
                  <a:t> the </a:t>
                </a:r>
                <a:r>
                  <a:rPr lang="fr-FR" sz="1800" u="sng" dirty="0" err="1"/>
                  <a:t>inertia</a:t>
                </a:r>
                <a:r>
                  <a:rPr lang="fr-FR" sz="1800" u="sng" dirty="0"/>
                  <a:t> </a:t>
                </a:r>
                <a14:m>
                  <m:oMath xmlns:m="http://schemas.openxmlformats.org/officeDocument/2006/math">
                    <m:r>
                      <a:rPr lang="en-GB" sz="1800" b="1" i="1" u="sng">
                        <a:latin typeface="Cambria Math" panose="02040503050406030204" pitchFamily="18" charset="0"/>
                      </a:rPr>
                      <m:t>𝒋</m:t>
                    </m:r>
                    <m:r>
                      <a:rPr lang="en-GB" sz="1800" b="1" i="1" u="sng">
                        <a:latin typeface="Cambria Math" panose="02040503050406030204" pitchFamily="18" charset="0"/>
                      </a:rPr>
                      <m:t> </m:t>
                    </m:r>
                  </m:oMath>
                </a14:m>
                <a:r>
                  <a:rPr lang="fr-FR" sz="1800" u="sng" dirty="0"/>
                  <a:t>of the </a:t>
                </a:r>
                <a:r>
                  <a:rPr lang="fr-FR" sz="1800" u="sng" dirty="0" err="1"/>
                  <a:t>load</a:t>
                </a:r>
                <a:r>
                  <a:rPr lang="fr-FR" sz="1800" u="sng" dirty="0"/>
                  <a:t> </a:t>
                </a:r>
                <a:r>
                  <a:rPr lang="fr-FR" sz="1800" dirty="0"/>
                  <a:t>can </a:t>
                </a:r>
                <a:r>
                  <a:rPr lang="fr-FR" sz="1800" dirty="0" err="1"/>
                  <a:t>be</a:t>
                </a:r>
                <a:r>
                  <a:rPr lang="fr-FR" sz="1800" dirty="0"/>
                  <a:t> </a:t>
                </a:r>
                <a:r>
                  <a:rPr lang="fr-FR" sz="1800" dirty="0" err="1"/>
                  <a:t>written</a:t>
                </a:r>
                <a:r>
                  <a:rPr lang="fr-FR" sz="1800" dirty="0"/>
                  <a:t> as:</a:t>
                </a:r>
              </a:p>
              <a:p>
                <a:pPr marL="0" indent="0">
                  <a:buNone/>
                </a:pPr>
                <a:endParaRPr lang="en-GB" sz="1800" b="1" i="1" dirty="0">
                  <a:latin typeface="Cambria Math" panose="02040503050406030204" pitchFamily="18" charset="0"/>
                </a:endParaRPr>
              </a:p>
              <a:p>
                <a:pPr marL="0" indent="0">
                  <a:buNone/>
                </a:pPr>
                <a14:m>
                  <m:oMath xmlns:m="http://schemas.openxmlformats.org/officeDocument/2006/math">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𝑱</m:t>
                        </m:r>
                      </m:e>
                      <m:sub>
                        <m:r>
                          <a:rPr lang="en-GB" sz="1800" b="1" i="1" smtClean="0">
                            <a:latin typeface="Cambria Math" panose="02040503050406030204" pitchFamily="18" charset="0"/>
                          </a:rPr>
                          <m:t>𝑳𝒐𝒂𝒅</m:t>
                        </m:r>
                      </m:sub>
                    </m:sSub>
                    <m:r>
                      <a:rPr lang="en-GB" sz="1800" b="1" i="1">
                        <a:latin typeface="Cambria Math" panose="02040503050406030204" pitchFamily="18" charset="0"/>
                      </a:rPr>
                      <m:t>=</m:t>
                    </m:r>
                    <m:r>
                      <a:rPr lang="en-GB" sz="1800" i="1">
                        <a:latin typeface="Cambria Math" panose="02040503050406030204" pitchFamily="18" charset="0"/>
                      </a:rPr>
                      <m:t>𝑚</m:t>
                    </m:r>
                    <m:f>
                      <m:fPr>
                        <m:ctrlPr>
                          <a:rPr lang="en-GB" sz="1800" i="1">
                            <a:latin typeface="Cambria Math" panose="02040503050406030204" pitchFamily="18" charset="0"/>
                          </a:rPr>
                        </m:ctrlPr>
                      </m:fPr>
                      <m:num>
                        <m:r>
                          <a:rPr lang="en-GB" sz="1800" i="1">
                            <a:latin typeface="Cambria Math" panose="02040503050406030204" pitchFamily="18" charset="0"/>
                          </a:rPr>
                          <m:t>𝐿</m:t>
                        </m:r>
                      </m:num>
                      <m:den>
                        <m:r>
                          <a:rPr lang="en-GB" sz="1800" i="1">
                            <a:latin typeface="Cambria Math" panose="02040503050406030204" pitchFamily="18" charset="0"/>
                          </a:rPr>
                          <m:t>2</m:t>
                        </m:r>
                        <m:r>
                          <a:rPr lang="en-GB" sz="1800" i="1">
                            <a:latin typeface="Cambria Math" panose="02040503050406030204" pitchFamily="18" charset="0"/>
                            <a:ea typeface="Cambria Math" panose="02040503050406030204" pitchFamily="18" charset="0"/>
                          </a:rPr>
                          <m:t>𝜋</m:t>
                        </m:r>
                      </m:den>
                    </m:f>
                    <m:f>
                      <m:fPr>
                        <m:ctrlPr>
                          <a:rPr lang="en-GB" sz="1800" i="1">
                            <a:latin typeface="Cambria Math" panose="02040503050406030204" pitchFamily="18" charset="0"/>
                          </a:rPr>
                        </m:ctrlPr>
                      </m:fPr>
                      <m:num>
                        <m:r>
                          <a:rPr lang="en-GB" sz="1800" i="1">
                            <a:latin typeface="Cambria Math" panose="02040503050406030204" pitchFamily="18" charset="0"/>
                          </a:rPr>
                          <m:t>𝐿</m:t>
                        </m:r>
                      </m:num>
                      <m:den>
                        <m:r>
                          <a:rPr lang="en-GB" sz="1800" i="1">
                            <a:latin typeface="Cambria Math" panose="02040503050406030204" pitchFamily="18" charset="0"/>
                          </a:rPr>
                          <m:t>2</m:t>
                        </m:r>
                        <m:r>
                          <a:rPr lang="en-GB" sz="1800" i="1">
                            <a:latin typeface="Cambria Math" panose="02040503050406030204" pitchFamily="18" charset="0"/>
                            <a:ea typeface="Cambria Math" panose="02040503050406030204" pitchFamily="18" charset="0"/>
                          </a:rPr>
                          <m:t>𝜋</m:t>
                        </m:r>
                      </m:den>
                    </m:f>
                  </m:oMath>
                </a14:m>
                <a:r>
                  <a:rPr lang="fr-FR" sz="1800" dirty="0"/>
                  <a:t>=</a:t>
                </a:r>
                <a:r>
                  <a:rPr lang="en-US" sz="1800" dirty="0"/>
                  <a:t> </a:t>
                </a:r>
                <a14:m>
                  <m:oMath xmlns:m="http://schemas.openxmlformats.org/officeDocument/2006/math">
                    <m:r>
                      <a:rPr lang="en-GB" sz="1800" b="0" i="1" dirty="0" smtClean="0">
                        <a:latin typeface="Cambria Math" panose="02040503050406030204" pitchFamily="18" charset="0"/>
                      </a:rPr>
                      <m:t>𝑚</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m:t>
                        </m:r>
                        <m:f>
                          <m:fPr>
                            <m:ctrlPr>
                              <a:rPr lang="en-GB" sz="1800" i="1">
                                <a:latin typeface="Cambria Math" panose="02040503050406030204" pitchFamily="18" charset="0"/>
                              </a:rPr>
                            </m:ctrlPr>
                          </m:fPr>
                          <m:num>
                            <m:r>
                              <a:rPr lang="en-GB" sz="1800" i="1">
                                <a:latin typeface="Cambria Math" panose="02040503050406030204" pitchFamily="18" charset="0"/>
                              </a:rPr>
                              <m:t>𝐿</m:t>
                            </m:r>
                          </m:num>
                          <m:den>
                            <m:r>
                              <a:rPr lang="en-GB" sz="1800" i="1">
                                <a:latin typeface="Cambria Math" panose="02040503050406030204" pitchFamily="18" charset="0"/>
                              </a:rPr>
                              <m:t>2</m:t>
                            </m:r>
                            <m:r>
                              <a:rPr lang="en-GB" sz="1800" b="1" i="1">
                                <a:latin typeface="Cambria Math" panose="02040503050406030204" pitchFamily="18" charset="0"/>
                                <a:ea typeface="Cambria Math" panose="02040503050406030204" pitchFamily="18" charset="0"/>
                              </a:rPr>
                              <m:t>𝝅</m:t>
                            </m:r>
                          </m:den>
                        </m:f>
                        <m:r>
                          <a:rPr lang="en-GB" sz="1800" b="0" i="1" smtClean="0">
                            <a:latin typeface="Cambria Math" panose="02040503050406030204" pitchFamily="18" charset="0"/>
                          </a:rPr>
                          <m:t>)</m:t>
                        </m:r>
                      </m:e>
                      <m:sup>
                        <m:r>
                          <a:rPr lang="en-GB" sz="1800" b="0" i="1" smtClean="0">
                            <a:latin typeface="Cambria Math" panose="02040503050406030204" pitchFamily="18" charset="0"/>
                          </a:rPr>
                          <m:t>2</m:t>
                        </m:r>
                      </m:sup>
                    </m:sSup>
                  </m:oMath>
                </a14:m>
                <a:endParaRPr lang="fr-FR" sz="1800" dirty="0"/>
              </a:p>
              <a:p>
                <a:pPr marL="0" indent="0">
                  <a:buNone/>
                </a:pPr>
                <a:endParaRPr lang="fr-FR" sz="1800" dirty="0"/>
              </a:p>
            </p:txBody>
          </p:sp>
        </mc:Choice>
        <mc:Fallback xmlns="">
          <p:sp>
            <p:nvSpPr>
              <p:cNvPr id="14" name="Subtitle 4">
                <a:extLst>
                  <a:ext uri="{FF2B5EF4-FFF2-40B4-BE49-F238E27FC236}">
                    <a16:creationId xmlns:a16="http://schemas.microsoft.com/office/drawing/2014/main" id="{B108AAF9-5D42-4F46-B27C-9E5B13778D43}"/>
                  </a:ext>
                </a:extLst>
              </p:cNvPr>
              <p:cNvSpPr txBox="1">
                <a:spLocks noRot="1" noChangeAspect="1" noMove="1" noResize="1" noEditPoints="1" noAdjustHandles="1" noChangeArrowheads="1" noChangeShapeType="1" noTextEdit="1"/>
              </p:cNvSpPr>
              <p:nvPr/>
            </p:nvSpPr>
            <p:spPr>
              <a:xfrm>
                <a:off x="4139598" y="1966316"/>
                <a:ext cx="7718105" cy="4254062"/>
              </a:xfrm>
              <a:prstGeom prst="rect">
                <a:avLst/>
              </a:prstGeom>
              <a:blipFill>
                <a:blip r:embed="rId3"/>
                <a:stretch>
                  <a:fillRect l="-711" t="-2296"/>
                </a:stretch>
              </a:blipFill>
            </p:spPr>
            <p:txBody>
              <a:bodyPr/>
              <a:lstStyle/>
              <a:p>
                <a:r>
                  <a:rPr lang="en-GB">
                    <a:noFill/>
                  </a:rPr>
                  <a:t> </a:t>
                </a:r>
              </a:p>
            </p:txBody>
          </p:sp>
        </mc:Fallback>
      </mc:AlternateContent>
    </p:spTree>
    <p:extLst>
      <p:ext uri="{BB962C8B-B14F-4D97-AF65-F5344CB8AC3E}">
        <p14:creationId xmlns:p14="http://schemas.microsoft.com/office/powerpoint/2010/main" val="1234423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503141" y="2790391"/>
                <a:ext cx="8226903" cy="3140510"/>
              </a:xfrm>
            </p:spPr>
            <p:txBody>
              <a:bodyPr>
                <a:noAutofit/>
              </a:bodyPr>
              <a:lstStyle/>
              <a:p>
                <a:pPr marL="174625" indent="-174625"/>
                <a:r>
                  <a:rPr lang="en-GB" sz="2400" dirty="0"/>
                  <a:t>Lead </a:t>
                </a:r>
                <a14:m>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rPr>
                      <m:t>=</m:t>
                    </m:r>
                    <m:r>
                      <a:rPr lang="en-GB" sz="2400" i="1">
                        <a:latin typeface="Cambria Math" panose="02040503050406030204" pitchFamily="18" charset="0"/>
                        <a:ea typeface="Cambria Math" panose="02040503050406030204" pitchFamily="18" charset="0"/>
                      </a:rPr>
                      <m:t>𝜋</m:t>
                    </m:r>
                    <m:r>
                      <a:rPr lang="en-US" sz="2400" i="1">
                        <a:latin typeface="Cambria Math" panose="02040503050406030204" pitchFamily="18" charset="0"/>
                        <a:ea typeface="Cambria Math" panose="02040503050406030204" pitchFamily="18" charset="0"/>
                      </a:rPr>
                      <m:t>𝑑</m:t>
                    </m:r>
                    <m:r>
                      <m:rPr>
                        <m:sty m:val="p"/>
                      </m:rPr>
                      <a:rPr lang="en-US" sz="2400" dirty="0">
                        <a:latin typeface="Cambria Math" panose="02040503050406030204" pitchFamily="18" charset="0"/>
                      </a:rPr>
                      <m:t>tan</m:t>
                    </m:r>
                    <m:r>
                      <m:rPr>
                        <m:nor/>
                      </m:rPr>
                      <a:rPr lang="el-GR" sz="2400" i="1" dirty="0"/>
                      <m:t>ϕ</m:t>
                    </m:r>
                    <m:r>
                      <a:rPr lang="en-US" sz="2400" i="1">
                        <a:latin typeface="Cambria Math" panose="02040503050406030204" pitchFamily="18" charset="0"/>
                      </a:rPr>
                      <m:t>=2</m:t>
                    </m:r>
                    <m:r>
                      <a:rPr lang="en-GB" sz="2400" i="1">
                        <a:latin typeface="Cambria Math" panose="02040503050406030204" pitchFamily="18" charset="0"/>
                        <a:ea typeface="Cambria Math" panose="02040503050406030204" pitchFamily="18" charset="0"/>
                      </a:rPr>
                      <m:t>𝜋</m:t>
                    </m:r>
                    <m:r>
                      <a:rPr lang="en-US" sz="2400" i="1">
                        <a:latin typeface="Cambria Math" panose="02040503050406030204" pitchFamily="18" charset="0"/>
                        <a:ea typeface="Cambria Math" panose="02040503050406030204" pitchFamily="18" charset="0"/>
                      </a:rPr>
                      <m:t>𝑟</m:t>
                    </m:r>
                    <m:r>
                      <m:rPr>
                        <m:sty m:val="p"/>
                      </m:rPr>
                      <a:rPr lang="en-US" sz="2400" dirty="0">
                        <a:latin typeface="Cambria Math" panose="02040503050406030204" pitchFamily="18" charset="0"/>
                      </a:rPr>
                      <m:t>tan</m:t>
                    </m:r>
                    <m:r>
                      <m:rPr>
                        <m:nor/>
                      </m:rPr>
                      <a:rPr lang="el-GR" sz="2400" i="1" dirty="0"/>
                      <m:t>ϕ</m:t>
                    </m:r>
                  </m:oMath>
                </a14:m>
                <a:endParaRPr lang="en-GB" sz="2400" dirty="0"/>
              </a:p>
              <a:p>
                <a:pPr marL="174625" indent="-174625"/>
                <a:r>
                  <a:rPr lang="fr-FR" sz="2400" dirty="0" err="1"/>
                  <a:t>Angular</a:t>
                </a:r>
                <a:r>
                  <a:rPr lang="fr-FR" sz="2400" dirty="0"/>
                  <a:t> speed [</a:t>
                </a:r>
                <a:r>
                  <a:rPr lang="fr-FR" sz="2400" i="1" dirty="0" err="1"/>
                  <a:t>rps</a:t>
                </a:r>
                <a:r>
                  <a:rPr lang="fr-FR" sz="2400" dirty="0"/>
                  <a:t>]:</a:t>
                </a:r>
              </a:p>
              <a:p>
                <a:pPr marL="174625" indent="-174625">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m:t>
                      </m:r>
                      <m:f>
                        <m:fPr>
                          <m:ctrlPr>
                            <a:rPr lang="en-GB" sz="2400" i="1">
                              <a:latin typeface="Cambria Math" panose="02040503050406030204" pitchFamily="18" charset="0"/>
                            </a:rPr>
                          </m:ctrlPr>
                        </m:fPr>
                        <m:num>
                          <m:sSub>
                            <m:sSubPr>
                              <m:ctrlPr>
                                <a:rPr lang="fr-FR" sz="2400" i="1">
                                  <a:latin typeface="Cambria Math" panose="02040503050406030204" pitchFamily="18" charset="0"/>
                                </a:rPr>
                              </m:ctrlPr>
                            </m:sSubPr>
                            <m:e>
                              <m:r>
                                <a:rPr lang="en-GB" sz="2400" i="1">
                                  <a:latin typeface="Cambria Math" panose="02040503050406030204" pitchFamily="18" charset="0"/>
                                </a:rPr>
                                <m:t> </m:t>
                              </m:r>
                              <m:r>
                                <a:rPr lang="en-GB" sz="2400" i="1">
                                  <a:latin typeface="Cambria Math" panose="02040503050406030204" pitchFamily="18" charset="0"/>
                                </a:rPr>
                                <m:t>𝑉</m:t>
                              </m:r>
                            </m:e>
                            <m:sub>
                              <m:r>
                                <a:rPr lang="en-US" sz="2400" i="1">
                                  <a:latin typeface="Cambria Math" panose="02040503050406030204" pitchFamily="18" charset="0"/>
                                </a:rPr>
                                <m:t>𝐿𝑖𝑛𝑒𝑎𝑟</m:t>
                              </m:r>
                            </m:sub>
                          </m:sSub>
                        </m:num>
                        <m:den>
                          <m:r>
                            <a:rPr lang="en-GB" sz="2400" i="1">
                              <a:latin typeface="Cambria Math" panose="02040503050406030204" pitchFamily="18" charset="0"/>
                            </a:rPr>
                            <m:t>𝐿</m:t>
                          </m:r>
                        </m:den>
                      </m:f>
                    </m:oMath>
                  </m:oMathPara>
                </a14:m>
                <a:endParaRPr lang="fr-FR" sz="1800" dirty="0"/>
              </a:p>
              <a:p>
                <a:pPr marL="174625" indent="-174625">
                  <a:buNone/>
                </a:pPr>
                <a:r>
                  <a:rPr lang="en-GB" sz="2400" i="1" dirty="0"/>
                  <a:t>N is</a:t>
                </a:r>
                <a:r>
                  <a:rPr lang="en-GB" sz="2400" dirty="0"/>
                  <a:t> the unit of revolution per second (</a:t>
                </a:r>
                <a:r>
                  <a:rPr lang="en-GB" sz="2400" dirty="0" err="1"/>
                  <a:t>rps</a:t>
                </a:r>
                <a:r>
                  <a:rPr lang="en-GB" sz="2400" dirty="0"/>
                  <a:t>)</a:t>
                </a:r>
              </a:p>
              <a:p>
                <a:pPr marL="174625" indent="-174625">
                  <a:buNone/>
                </a:pPr>
                <a:r>
                  <a:rPr lang="en-GB" sz="2400" i="1" dirty="0" err="1"/>
                  <a:t>Vlinear</a:t>
                </a:r>
                <a:r>
                  <a:rPr lang="en-GB" sz="2400" i="1" dirty="0"/>
                  <a:t> </a:t>
                </a:r>
                <a:r>
                  <a:rPr lang="en-GB" sz="2400" dirty="0"/>
                  <a:t>has the unit meter per seconds (ms</a:t>
                </a:r>
                <a:r>
                  <a:rPr lang="en-GB" sz="2400" baseline="30000" dirty="0"/>
                  <a:t>-1</a:t>
                </a:r>
                <a:r>
                  <a:rPr lang="en-GB" sz="2400" dirty="0"/>
                  <a:t>)</a:t>
                </a:r>
              </a:p>
              <a:p>
                <a:r>
                  <a:rPr lang="en-GB" sz="2400" i="1" dirty="0"/>
                  <a:t>L </a:t>
                </a:r>
                <a:r>
                  <a:rPr lang="en-GB" sz="2400" dirty="0"/>
                  <a:t>is the lead in metre (m)</a:t>
                </a:r>
                <a:endParaRPr lang="fr-FR" sz="2400" dirty="0"/>
              </a:p>
              <a:p>
                <a:endParaRPr lang="en-GB"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503141" y="2790391"/>
                <a:ext cx="8226903" cy="3140510"/>
              </a:xfrm>
              <a:blipFill>
                <a:blip r:embed="rId3"/>
                <a:stretch>
                  <a:fillRect l="-1186" t="-2718"/>
                </a:stretch>
              </a:blipFill>
            </p:spPr>
            <p:txBody>
              <a:bodyPr/>
              <a:lstStyle/>
              <a:p>
                <a:r>
                  <a:rPr lang="en-GB">
                    <a:noFill/>
                  </a:rPr>
                  <a:t> </a:t>
                </a:r>
              </a:p>
            </p:txBody>
          </p:sp>
        </mc:Fallback>
      </mc:AlternateContent>
      <p:sp>
        <p:nvSpPr>
          <p:cNvPr id="5" name="Title 4"/>
          <p:cNvSpPr>
            <a:spLocks noGrp="1"/>
          </p:cNvSpPr>
          <p:nvPr>
            <p:ph type="title"/>
          </p:nvPr>
        </p:nvSpPr>
        <p:spPr>
          <a:xfrm>
            <a:off x="838200" y="292894"/>
            <a:ext cx="10515600" cy="1325563"/>
          </a:xfrm>
        </p:spPr>
        <p:txBody>
          <a:bodyPr>
            <a:normAutofit/>
          </a:bodyPr>
          <a:lstStyle/>
          <a:p>
            <a:r>
              <a:rPr lang="en-GB" dirty="0"/>
              <a:t>Displacement and speed relations</a:t>
            </a:r>
          </a:p>
        </p:txBody>
      </p:sp>
      <p:grpSp>
        <p:nvGrpSpPr>
          <p:cNvPr id="4" name="Group 3"/>
          <p:cNvGrpSpPr/>
          <p:nvPr/>
        </p:nvGrpSpPr>
        <p:grpSpPr>
          <a:xfrm>
            <a:off x="7862635" y="3934964"/>
            <a:ext cx="3868756" cy="2047494"/>
            <a:chOff x="7749885" y="1690688"/>
            <a:chExt cx="3868756" cy="2047494"/>
          </a:xfrm>
        </p:grpSpPr>
        <p:grpSp>
          <p:nvGrpSpPr>
            <p:cNvPr id="9" name="Group 8"/>
            <p:cNvGrpSpPr/>
            <p:nvPr/>
          </p:nvGrpSpPr>
          <p:grpSpPr>
            <a:xfrm>
              <a:off x="8310973" y="2466704"/>
              <a:ext cx="2668201" cy="571502"/>
              <a:chOff x="5800726" y="1943096"/>
              <a:chExt cx="2668201" cy="571502"/>
            </a:xfrm>
          </p:grpSpPr>
          <p:sp>
            <p:nvSpPr>
              <p:cNvPr id="8" name="Oval 7"/>
              <p:cNvSpPr/>
              <p:nvPr/>
            </p:nvSpPr>
            <p:spPr>
              <a:xfrm>
                <a:off x="8268902" y="1943096"/>
                <a:ext cx="200025" cy="57149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14571" y="1943097"/>
                <a:ext cx="2454344" cy="5715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800726" y="1943102"/>
                <a:ext cx="200025" cy="571496"/>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Curved Left Arrow 9"/>
            <p:cNvSpPr/>
            <p:nvPr/>
          </p:nvSpPr>
          <p:spPr>
            <a:xfrm flipV="1">
              <a:off x="8380008" y="2170712"/>
              <a:ext cx="396874" cy="11494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p:cNvCxnSpPr/>
            <p:nvPr/>
          </p:nvCxnSpPr>
          <p:spPr>
            <a:xfrm flipH="1" flipV="1">
              <a:off x="10540396" y="2094118"/>
              <a:ext cx="145" cy="1289978"/>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0290266" y="2759463"/>
              <a:ext cx="250130" cy="52226"/>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394625" y="1690688"/>
              <a:ext cx="590226" cy="369332"/>
            </a:xfrm>
            <a:prstGeom prst="rect">
              <a:avLst/>
            </a:prstGeom>
            <a:noFill/>
          </p:spPr>
          <p:txBody>
            <a:bodyPr wrap="none" rtlCol="0">
              <a:spAutoFit/>
            </a:bodyPr>
            <a:lstStyle/>
            <a:p>
              <a:r>
                <a:rPr lang="en-US" i="1" dirty="0" err="1"/>
                <a:t>F</a:t>
              </a:r>
              <a:r>
                <a:rPr lang="en-US" i="1" baseline="-25000" dirty="0" err="1"/>
                <a:t>Load</a:t>
              </a:r>
              <a:endParaRPr lang="en-US" i="1" baseline="-25000" dirty="0"/>
            </a:p>
          </p:txBody>
        </p:sp>
        <p:cxnSp>
          <p:nvCxnSpPr>
            <p:cNvPr id="14" name="Straight Arrow Connector 13"/>
            <p:cNvCxnSpPr/>
            <p:nvPr/>
          </p:nvCxnSpPr>
          <p:spPr>
            <a:xfrm flipH="1" flipV="1">
              <a:off x="7749885" y="2752452"/>
              <a:ext cx="652801" cy="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10965840" y="2739107"/>
              <a:ext cx="652801" cy="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flipV="1">
              <a:off x="10498025" y="2762916"/>
              <a:ext cx="42370" cy="8847"/>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0497881" y="2758153"/>
              <a:ext cx="1151" cy="48772"/>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8457429" y="2752452"/>
              <a:ext cx="2521744" cy="0"/>
            </a:xfrm>
            <a:prstGeom prst="straightConnector1">
              <a:avLst/>
            </a:prstGeom>
            <a:ln>
              <a:solidFill>
                <a:schemeClr val="bg2">
                  <a:lumMod val="75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10231995" y="2730416"/>
              <a:ext cx="245580" cy="307777"/>
            </a:xfrm>
            <a:prstGeom prst="rect">
              <a:avLst/>
            </a:prstGeom>
            <a:noFill/>
          </p:spPr>
          <p:txBody>
            <a:bodyPr wrap="none" rtlCol="0">
              <a:spAutoFit/>
            </a:bodyPr>
            <a:lstStyle/>
            <a:p>
              <a:r>
                <a:rPr lang="en-US" sz="1400" i="1" dirty="0"/>
                <a:t>r</a:t>
              </a:r>
              <a:endParaRPr lang="en-US" sz="1400" i="1" baseline="-25000" dirty="0"/>
            </a:p>
          </p:txBody>
        </p:sp>
        <p:sp>
          <p:nvSpPr>
            <p:cNvPr id="37" name="TextBox 36"/>
            <p:cNvSpPr txBox="1"/>
            <p:nvPr/>
          </p:nvSpPr>
          <p:spPr>
            <a:xfrm>
              <a:off x="8811123" y="2045816"/>
              <a:ext cx="737959" cy="369332"/>
            </a:xfrm>
            <a:prstGeom prst="rect">
              <a:avLst/>
            </a:prstGeom>
            <a:noFill/>
          </p:spPr>
          <p:txBody>
            <a:bodyPr wrap="none" rtlCol="0">
              <a:spAutoFit/>
            </a:bodyPr>
            <a:lstStyle/>
            <a:p>
              <a:r>
                <a:rPr lang="en-US" i="1" dirty="0"/>
                <a:t>Screw</a:t>
              </a:r>
              <a:endParaRPr lang="en-US" i="1" baseline="-25000" dirty="0"/>
            </a:p>
          </p:txBody>
        </p:sp>
        <p:sp>
          <p:nvSpPr>
            <p:cNvPr id="38" name="TextBox 37"/>
            <p:cNvSpPr txBox="1"/>
            <p:nvPr/>
          </p:nvSpPr>
          <p:spPr>
            <a:xfrm>
              <a:off x="8101586" y="1801379"/>
              <a:ext cx="397866" cy="369332"/>
            </a:xfrm>
            <a:prstGeom prst="rect">
              <a:avLst/>
            </a:prstGeom>
            <a:noFill/>
          </p:spPr>
          <p:txBody>
            <a:bodyPr wrap="none" rtlCol="0">
              <a:spAutoFit/>
            </a:bodyPr>
            <a:lstStyle/>
            <a:p>
              <a:r>
                <a:rPr lang="en-US" i="1" dirty="0"/>
                <a:t>N</a:t>
              </a:r>
              <a:r>
                <a:rPr lang="en-US" i="1" baseline="-25000" dirty="0"/>
                <a:t>L</a:t>
              </a:r>
            </a:p>
          </p:txBody>
        </p:sp>
        <p:sp>
          <p:nvSpPr>
            <p:cNvPr id="32" name="Rectangle 31"/>
            <p:cNvSpPr/>
            <p:nvPr/>
          </p:nvSpPr>
          <p:spPr>
            <a:xfrm>
              <a:off x="8016528" y="3368850"/>
              <a:ext cx="3275712" cy="369332"/>
            </a:xfrm>
            <a:prstGeom prst="rect">
              <a:avLst/>
            </a:prstGeom>
          </p:spPr>
          <p:txBody>
            <a:bodyPr wrap="square">
              <a:spAutoFit/>
            </a:bodyPr>
            <a:lstStyle/>
            <a:p>
              <a:pPr marL="285750" indent="-285750">
                <a:buFont typeface="Arial" panose="020B0604020202020204" pitchFamily="34" charset="0"/>
                <a:buChar char="•"/>
              </a:pPr>
              <a:r>
                <a:rPr lang="en-GB" dirty="0"/>
                <a:t> </a:t>
              </a:r>
              <a:r>
                <a:rPr lang="en-GB" i="1" dirty="0"/>
                <a:t>Φ</a:t>
              </a:r>
              <a:r>
                <a:rPr lang="en-GB" dirty="0"/>
                <a:t> is the lead angle.</a:t>
              </a:r>
            </a:p>
          </p:txBody>
        </p:sp>
      </p:grpSp>
      <p:sp>
        <p:nvSpPr>
          <p:cNvPr id="15" name="Rectangle 14"/>
          <p:cNvSpPr/>
          <p:nvPr/>
        </p:nvSpPr>
        <p:spPr>
          <a:xfrm>
            <a:off x="503141" y="1436263"/>
            <a:ext cx="11037822" cy="1200329"/>
          </a:xfrm>
          <a:prstGeom prst="rect">
            <a:avLst/>
          </a:prstGeom>
        </p:spPr>
        <p:txBody>
          <a:bodyPr wrap="square">
            <a:spAutoFit/>
          </a:bodyPr>
          <a:lstStyle/>
          <a:p>
            <a:pPr algn="just"/>
            <a:r>
              <a:rPr lang="en-GB" sz="2400" dirty="0">
                <a:latin typeface="TimesNewRomanPSMT"/>
              </a:rPr>
              <a:t>What follows is the kinematic aspects of a screw during the power transmission (linkage). We want to derive the relation between their rotational motion and the linear motion for displacement and speed</a:t>
            </a:r>
            <a:endParaRPr lang="en-GB" sz="2400" dirty="0"/>
          </a:p>
        </p:txBody>
      </p:sp>
      <p:grpSp>
        <p:nvGrpSpPr>
          <p:cNvPr id="13" name="Group 12">
            <a:extLst>
              <a:ext uri="{FF2B5EF4-FFF2-40B4-BE49-F238E27FC236}">
                <a16:creationId xmlns:a16="http://schemas.microsoft.com/office/drawing/2014/main" id="{DACB8F01-3C42-4601-864D-5AAA7455EC20}"/>
              </a:ext>
            </a:extLst>
          </p:cNvPr>
          <p:cNvGrpSpPr/>
          <p:nvPr/>
        </p:nvGrpSpPr>
        <p:grpSpPr>
          <a:xfrm>
            <a:off x="8008727" y="2214092"/>
            <a:ext cx="1430241" cy="1806428"/>
            <a:chOff x="8008727" y="2214092"/>
            <a:chExt cx="1430241" cy="1806428"/>
          </a:xfrm>
        </p:grpSpPr>
        <p:pic>
          <p:nvPicPr>
            <p:cNvPr id="23" name="Picture 22">
              <a:extLst>
                <a:ext uri="{FF2B5EF4-FFF2-40B4-BE49-F238E27FC236}">
                  <a16:creationId xmlns:a16="http://schemas.microsoft.com/office/drawing/2014/main" id="{2976B2C8-035F-429D-AF15-FD1A1FE24E1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45915"/>
            <a:stretch/>
          </p:blipFill>
          <p:spPr>
            <a:xfrm>
              <a:off x="8008727" y="2214092"/>
              <a:ext cx="1430241" cy="1806428"/>
            </a:xfrm>
            <a:prstGeom prst="rect">
              <a:avLst/>
            </a:prstGeom>
          </p:spPr>
        </p:pic>
        <p:sp>
          <p:nvSpPr>
            <p:cNvPr id="3" name="Rectangle 2">
              <a:extLst>
                <a:ext uri="{FF2B5EF4-FFF2-40B4-BE49-F238E27FC236}">
                  <a16:creationId xmlns:a16="http://schemas.microsoft.com/office/drawing/2014/main" id="{E612AC1D-4B60-4E11-ABFF-0344DFFE257B}"/>
                </a:ext>
              </a:extLst>
            </p:cNvPr>
            <p:cNvSpPr/>
            <p:nvPr/>
          </p:nvSpPr>
          <p:spPr>
            <a:xfrm>
              <a:off x="8938274" y="2746133"/>
              <a:ext cx="263214" cy="215444"/>
            </a:xfrm>
            <a:prstGeom prst="rect">
              <a:avLst/>
            </a:prstGeom>
            <a:solidFill>
              <a:schemeClr val="bg1"/>
            </a:solidFill>
          </p:spPr>
          <p:txBody>
            <a:bodyPr wrap="none">
              <a:spAutoFit/>
            </a:bodyPr>
            <a:lstStyle/>
            <a:p>
              <a:r>
                <a:rPr lang="en-GB" sz="800" i="1" dirty="0"/>
                <a:t>Φ</a:t>
              </a:r>
              <a:endParaRPr lang="en-GB" sz="800" dirty="0"/>
            </a:p>
          </p:txBody>
        </p:sp>
        <p:sp>
          <p:nvSpPr>
            <p:cNvPr id="25" name="Rectangle 24">
              <a:extLst>
                <a:ext uri="{FF2B5EF4-FFF2-40B4-BE49-F238E27FC236}">
                  <a16:creationId xmlns:a16="http://schemas.microsoft.com/office/drawing/2014/main" id="{346895FD-016A-4548-8501-BF92ACA5A7ED}"/>
                </a:ext>
              </a:extLst>
            </p:cNvPr>
            <p:cNvSpPr/>
            <p:nvPr/>
          </p:nvSpPr>
          <p:spPr>
            <a:xfrm>
              <a:off x="8863849" y="2853855"/>
              <a:ext cx="54530" cy="45719"/>
            </a:xfrm>
            <a:prstGeom prst="rect">
              <a:avLst/>
            </a:prstGeom>
            <a:solidFill>
              <a:schemeClr val="bg1"/>
            </a:solidFill>
          </p:spPr>
          <p:txBody>
            <a:bodyPr wrap="square">
              <a:spAutoFit/>
            </a:bodyPr>
            <a:lstStyle/>
            <a:p>
              <a:endParaRPr lang="en-GB" sz="800" dirty="0"/>
            </a:p>
          </p:txBody>
        </p:sp>
      </p:grpSp>
    </p:spTree>
    <p:extLst>
      <p:ext uri="{BB962C8B-B14F-4D97-AF65-F5344CB8AC3E}">
        <p14:creationId xmlns:p14="http://schemas.microsoft.com/office/powerpoint/2010/main" val="227281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7720" y="3097795"/>
                <a:ext cx="8226903" cy="5130035"/>
              </a:xfrm>
            </p:spPr>
            <p:txBody>
              <a:bodyPr>
                <a:noAutofit/>
              </a:bodyPr>
              <a:lstStyle/>
              <a:p>
                <a:pPr marL="174625" indent="-174625"/>
                <a:r>
                  <a:rPr lang="en-US" sz="2400" dirty="0"/>
                  <a:t>Linear displacement step </a:t>
                </a:r>
                <a:r>
                  <a:rPr lang="en-US" sz="2400" i="1" dirty="0"/>
                  <a:t>S</a:t>
                </a:r>
                <a:r>
                  <a:rPr lang="en-US" sz="2400" dirty="0"/>
                  <a:t>[</a:t>
                </a:r>
                <a:r>
                  <a:rPr lang="en-US" sz="2400" i="1" dirty="0"/>
                  <a:t>m</a:t>
                </a:r>
                <a:r>
                  <a:rPr lang="en-US" sz="2400" dirty="0"/>
                  <a:t>] to angular displacement step </a:t>
                </a:r>
                <a14:m>
                  <m:oMath xmlns:m="http://schemas.openxmlformats.org/officeDocument/2006/math">
                    <m:r>
                      <a:rPr lang="el-GR" sz="2400" i="1">
                        <a:latin typeface="Cambria Math" panose="02040503050406030204" pitchFamily="18" charset="0"/>
                      </a:rPr>
                      <m:t>𝜃</m:t>
                    </m:r>
                  </m:oMath>
                </a14:m>
                <a:r>
                  <a:rPr lang="en-US" sz="2400" dirty="0"/>
                  <a:t>[</a:t>
                </a:r>
                <a:r>
                  <a:rPr lang="en-US" sz="2400" i="1" dirty="0"/>
                  <a:t>rad</a:t>
                </a:r>
                <a:r>
                  <a:rPr lang="en-US" sz="2400" dirty="0"/>
                  <a:t>]:</a:t>
                </a:r>
                <a:endParaRPr lang="en-GB" sz="2400" dirty="0"/>
              </a:p>
              <a:p>
                <a:pPr marL="174625" indent="-174625">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𝑆</m:t>
                      </m:r>
                      <m:r>
                        <a:rPr lang="en-GB" sz="2400">
                          <a:latin typeface="Cambria Math" panose="02040503050406030204" pitchFamily="18" charset="0"/>
                        </a:rPr>
                        <m:t>=</m:t>
                      </m:r>
                      <m:f>
                        <m:fPr>
                          <m:ctrlPr>
                            <a:rPr lang="en-GB" sz="2400" i="1">
                              <a:latin typeface="Cambria Math" panose="02040503050406030204" pitchFamily="18" charset="0"/>
                            </a:rPr>
                          </m:ctrlPr>
                        </m:fPr>
                        <m:num>
                          <m:r>
                            <m:rPr>
                              <m:sty m:val="p"/>
                            </m:rPr>
                            <a:rPr lang="el-GR" sz="2400" i="1">
                              <a:latin typeface="Cambria Math" panose="02040503050406030204" pitchFamily="18" charset="0"/>
                            </a:rPr>
                            <m:t>θ</m:t>
                          </m:r>
                          <m:r>
                            <a:rPr lang="en-US" sz="2400" i="1">
                              <a:latin typeface="Cambria Math" panose="02040503050406030204" pitchFamily="18" charset="0"/>
                            </a:rPr>
                            <m:t>𝐿</m:t>
                          </m:r>
                        </m:num>
                        <m:den>
                          <m:r>
                            <a:rPr lang="en-US" sz="2400" i="1">
                              <a:latin typeface="Cambria Math" panose="02040503050406030204" pitchFamily="18" charset="0"/>
                            </a:rPr>
                            <m:t>2</m:t>
                          </m:r>
                          <m:r>
                            <a:rPr lang="en-GB" sz="2400" i="1">
                              <a:latin typeface="Cambria Math" panose="02040503050406030204" pitchFamily="18" charset="0"/>
                              <a:ea typeface="Cambria Math" panose="02040503050406030204" pitchFamily="18" charset="0"/>
                            </a:rPr>
                            <m:t>𝜋</m:t>
                          </m:r>
                        </m:den>
                      </m:f>
                    </m:oMath>
                  </m:oMathPara>
                </a14:m>
                <a:endParaRPr lang="fr-FR" sz="2400" dirty="0"/>
              </a:p>
              <a:p>
                <a:pPr marL="174625" indent="-174625"/>
                <a:r>
                  <a:rPr lang="en-US" sz="1800" dirty="0"/>
                  <a:t>E.g. a linear displacement step (sometimes refer to as resolution) of 10</a:t>
                </a:r>
                <a:r>
                  <a:rPr lang="en-US" sz="1800" baseline="30000" dirty="0"/>
                  <a:t>-5</a:t>
                </a:r>
                <a:r>
                  <a:rPr lang="en-US" sz="1800" dirty="0"/>
                  <a:t>m with a </a:t>
                </a:r>
                <a:r>
                  <a:rPr lang="en-US" sz="1800" dirty="0" err="1"/>
                  <a:t>ballscrew</a:t>
                </a:r>
                <a:r>
                  <a:rPr lang="en-US" sz="1800" dirty="0"/>
                  <a:t> of lead </a:t>
                </a:r>
                <a:r>
                  <a:rPr lang="en-US" sz="1800" i="1" dirty="0"/>
                  <a:t>L</a:t>
                </a:r>
                <a:r>
                  <a:rPr lang="en-US" sz="1800" dirty="0"/>
                  <a:t>=0.01m, has a angular displacement step of 0.00628rad  </a:t>
                </a:r>
              </a:p>
              <a:p>
                <a:pPr marL="174625" indent="-174625"/>
                <a:r>
                  <a:rPr lang="fr-FR" sz="2400" dirty="0"/>
                  <a:t>Number </a:t>
                </a:r>
                <a:r>
                  <a:rPr lang="fr-FR" sz="2400" dirty="0" err="1"/>
                  <a:t>steps</a:t>
                </a:r>
                <a:r>
                  <a:rPr lang="fr-FR" sz="2400" dirty="0"/>
                  <a:t> (pulses, in encoder case) for a </a:t>
                </a:r>
                <a:r>
                  <a:rPr lang="fr-FR" sz="2400" dirty="0" err="1"/>
                  <a:t>complete</a:t>
                </a:r>
                <a:r>
                  <a:rPr lang="fr-FR" sz="2400" dirty="0"/>
                  <a:t> </a:t>
                </a:r>
                <a:r>
                  <a:rPr lang="fr-FR" sz="2400" dirty="0" err="1"/>
                  <a:t>revolution</a:t>
                </a:r>
                <a:r>
                  <a:rPr lang="fr-FR" sz="2400" dirty="0"/>
                  <a:t> </a:t>
                </a:r>
                <a:r>
                  <a:rPr lang="fr-FR" sz="2400" dirty="0" err="1"/>
                  <a:t>is</a:t>
                </a:r>
                <a:r>
                  <a:rPr lang="fr-FR" sz="2400" dirty="0"/>
                  <a:t>:</a:t>
                </a:r>
                <a14:m>
                  <m:oMath xmlns:m="http://schemas.openxmlformats.org/officeDocument/2006/math">
                    <m:r>
                      <a:rPr lang="en-GB" sz="2400" b="0" i="0" smtClean="0">
                        <a:latin typeface="Cambria Math" panose="02040503050406030204" pitchFamily="18" charset="0"/>
                      </a:rPr>
                      <m:t>       </m:t>
                    </m:r>
                    <m:r>
                      <a:rPr lang="en-US" sz="2400" i="1">
                        <a:latin typeface="Cambria Math" panose="02040503050406030204" pitchFamily="18" charset="0"/>
                      </a:rPr>
                      <m:t>𝑆𝑡𝑒𝑝𝑠</m:t>
                    </m:r>
                    <m:r>
                      <a:rPr lang="en-US" sz="2400" i="1">
                        <a:latin typeface="Cambria Math" panose="02040503050406030204" pitchFamily="18" charset="0"/>
                      </a:rPr>
                      <m:t> </m:t>
                    </m:r>
                    <m:r>
                      <a:rPr lang="en-US" sz="2400" i="1">
                        <a:latin typeface="Cambria Math" panose="02040503050406030204" pitchFamily="18" charset="0"/>
                      </a:rPr>
                      <m:t>𝑝𝑒𝑟</m:t>
                    </m:r>
                    <m:r>
                      <a:rPr lang="en-US" sz="2400" i="1">
                        <a:latin typeface="Cambria Math" panose="02040503050406030204" pitchFamily="18" charset="0"/>
                      </a:rPr>
                      <m:t> </m:t>
                    </m:r>
                    <m:r>
                      <a:rPr lang="en-US" sz="2400" i="1">
                        <a:latin typeface="Cambria Math" panose="02040503050406030204" pitchFamily="18" charset="0"/>
                      </a:rPr>
                      <m:t>𝑟𝑒𝑣𝑜𝑙𝑢𝑡𝑖𝑜𝑛</m:t>
                    </m:r>
                    <m:r>
                      <a:rPr lang="en-GB" sz="2400">
                        <a:latin typeface="Cambria Math" panose="02040503050406030204" pitchFamily="18" charset="0"/>
                      </a:rPr>
                      <m:t>=</m:t>
                    </m:r>
                    <m:f>
                      <m:fPr>
                        <m:ctrlPr>
                          <a:rPr lang="en-GB" sz="2400" i="1">
                            <a:latin typeface="Cambria Math" panose="02040503050406030204" pitchFamily="18" charset="0"/>
                          </a:rPr>
                        </m:ctrlPr>
                      </m:fPr>
                      <m:num>
                        <m:r>
                          <a:rPr lang="en-US" sz="2400" i="1">
                            <a:latin typeface="Cambria Math" panose="02040503050406030204" pitchFamily="18" charset="0"/>
                          </a:rPr>
                          <m:t>𝐿</m:t>
                        </m:r>
                      </m:num>
                      <m:den>
                        <m:r>
                          <a:rPr lang="en-US" sz="2400" i="1">
                            <a:latin typeface="Cambria Math" panose="02040503050406030204" pitchFamily="18" charset="0"/>
                          </a:rPr>
                          <m:t>𝑆</m:t>
                        </m:r>
                      </m:den>
                    </m:f>
                  </m:oMath>
                </a14:m>
                <a:endParaRPr lang="fr-FR" sz="2400" dirty="0"/>
              </a:p>
              <a:p>
                <a:endParaRPr lang="en-GB" sz="2400" dirty="0"/>
              </a:p>
              <a:p>
                <a:endParaRPr lang="en-GB" sz="24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7720" y="3097795"/>
                <a:ext cx="8226903" cy="5130035"/>
              </a:xfrm>
              <a:blipFill rotWithShape="0">
                <a:blip r:embed="rId3"/>
                <a:stretch>
                  <a:fillRect l="-1038" t="-1663"/>
                </a:stretch>
              </a:blipFill>
            </p:spPr>
            <p:txBody>
              <a:bodyPr/>
              <a:lstStyle/>
              <a:p>
                <a:r>
                  <a:rPr lang="en-GB">
                    <a:noFill/>
                  </a:rPr>
                  <a:t> </a:t>
                </a:r>
              </a:p>
            </p:txBody>
          </p:sp>
        </mc:Fallback>
      </mc:AlternateContent>
      <p:sp>
        <p:nvSpPr>
          <p:cNvPr id="5" name="Title 4"/>
          <p:cNvSpPr>
            <a:spLocks noGrp="1"/>
          </p:cNvSpPr>
          <p:nvPr>
            <p:ph type="title"/>
          </p:nvPr>
        </p:nvSpPr>
        <p:spPr>
          <a:xfrm>
            <a:off x="838200" y="292894"/>
            <a:ext cx="10515600" cy="1325563"/>
          </a:xfrm>
        </p:spPr>
        <p:txBody>
          <a:bodyPr>
            <a:normAutofit/>
          </a:bodyPr>
          <a:lstStyle/>
          <a:p>
            <a:r>
              <a:rPr lang="en-GB" dirty="0"/>
              <a:t>Displacement and speed relations</a:t>
            </a:r>
          </a:p>
        </p:txBody>
      </p:sp>
      <p:grpSp>
        <p:nvGrpSpPr>
          <p:cNvPr id="4" name="Group 3"/>
          <p:cNvGrpSpPr/>
          <p:nvPr/>
        </p:nvGrpSpPr>
        <p:grpSpPr>
          <a:xfrm>
            <a:off x="8191361" y="2987104"/>
            <a:ext cx="3868756" cy="2208729"/>
            <a:chOff x="7749885" y="1690688"/>
            <a:chExt cx="3868756" cy="2208729"/>
          </a:xfrm>
        </p:grpSpPr>
        <p:grpSp>
          <p:nvGrpSpPr>
            <p:cNvPr id="9" name="Group 8"/>
            <p:cNvGrpSpPr/>
            <p:nvPr/>
          </p:nvGrpSpPr>
          <p:grpSpPr>
            <a:xfrm>
              <a:off x="8310973" y="2466704"/>
              <a:ext cx="2668201" cy="571502"/>
              <a:chOff x="5800726" y="1943096"/>
              <a:chExt cx="2668201" cy="571502"/>
            </a:xfrm>
          </p:grpSpPr>
          <p:sp>
            <p:nvSpPr>
              <p:cNvPr id="8" name="Oval 7"/>
              <p:cNvSpPr/>
              <p:nvPr/>
            </p:nvSpPr>
            <p:spPr>
              <a:xfrm>
                <a:off x="8268902" y="1943096"/>
                <a:ext cx="200025" cy="57149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14571" y="1943097"/>
                <a:ext cx="2454344" cy="5715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800726" y="1943102"/>
                <a:ext cx="200025" cy="571496"/>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Curved Left Arrow 9"/>
            <p:cNvSpPr/>
            <p:nvPr/>
          </p:nvSpPr>
          <p:spPr>
            <a:xfrm flipV="1">
              <a:off x="8380008" y="2170712"/>
              <a:ext cx="396874" cy="11494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p:cNvCxnSpPr/>
            <p:nvPr/>
          </p:nvCxnSpPr>
          <p:spPr>
            <a:xfrm flipH="1" flipV="1">
              <a:off x="10540396" y="2094118"/>
              <a:ext cx="145" cy="1289978"/>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0290266" y="2759463"/>
              <a:ext cx="250130" cy="52226"/>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394625" y="1690688"/>
              <a:ext cx="590226" cy="369332"/>
            </a:xfrm>
            <a:prstGeom prst="rect">
              <a:avLst/>
            </a:prstGeom>
            <a:noFill/>
          </p:spPr>
          <p:txBody>
            <a:bodyPr wrap="none" rtlCol="0">
              <a:spAutoFit/>
            </a:bodyPr>
            <a:lstStyle/>
            <a:p>
              <a:r>
                <a:rPr lang="en-US" i="1" dirty="0" err="1"/>
                <a:t>F</a:t>
              </a:r>
              <a:r>
                <a:rPr lang="en-US" i="1" baseline="-25000" dirty="0" err="1"/>
                <a:t>Load</a:t>
              </a:r>
              <a:endParaRPr lang="en-US" i="1" baseline="-25000" dirty="0"/>
            </a:p>
          </p:txBody>
        </p:sp>
        <p:cxnSp>
          <p:nvCxnSpPr>
            <p:cNvPr id="14" name="Straight Arrow Connector 13"/>
            <p:cNvCxnSpPr/>
            <p:nvPr/>
          </p:nvCxnSpPr>
          <p:spPr>
            <a:xfrm flipH="1" flipV="1">
              <a:off x="7749885" y="2752452"/>
              <a:ext cx="652801" cy="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10965840" y="2739107"/>
              <a:ext cx="652801" cy="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flipV="1">
              <a:off x="10498025" y="2762916"/>
              <a:ext cx="42370" cy="8847"/>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0497881" y="2758153"/>
              <a:ext cx="1151" cy="48772"/>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8457429" y="2752452"/>
              <a:ext cx="2521744" cy="0"/>
            </a:xfrm>
            <a:prstGeom prst="straightConnector1">
              <a:avLst/>
            </a:prstGeom>
            <a:ln>
              <a:solidFill>
                <a:schemeClr val="bg2">
                  <a:lumMod val="75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10231995" y="2730416"/>
              <a:ext cx="245580" cy="307777"/>
            </a:xfrm>
            <a:prstGeom prst="rect">
              <a:avLst/>
            </a:prstGeom>
            <a:noFill/>
          </p:spPr>
          <p:txBody>
            <a:bodyPr wrap="none" rtlCol="0">
              <a:spAutoFit/>
            </a:bodyPr>
            <a:lstStyle/>
            <a:p>
              <a:r>
                <a:rPr lang="en-US" sz="1400" i="1" dirty="0"/>
                <a:t>r</a:t>
              </a:r>
              <a:endParaRPr lang="en-US" sz="1400" i="1" baseline="-25000" dirty="0"/>
            </a:p>
          </p:txBody>
        </p:sp>
        <p:sp>
          <p:nvSpPr>
            <p:cNvPr id="37" name="TextBox 36"/>
            <p:cNvSpPr txBox="1"/>
            <p:nvPr/>
          </p:nvSpPr>
          <p:spPr>
            <a:xfrm>
              <a:off x="8811123" y="2045816"/>
              <a:ext cx="737959" cy="369332"/>
            </a:xfrm>
            <a:prstGeom prst="rect">
              <a:avLst/>
            </a:prstGeom>
            <a:noFill/>
          </p:spPr>
          <p:txBody>
            <a:bodyPr wrap="none" rtlCol="0">
              <a:spAutoFit/>
            </a:bodyPr>
            <a:lstStyle/>
            <a:p>
              <a:r>
                <a:rPr lang="en-US" i="1" dirty="0"/>
                <a:t>Screw</a:t>
              </a:r>
              <a:endParaRPr lang="en-US" i="1" baseline="-25000" dirty="0"/>
            </a:p>
          </p:txBody>
        </p:sp>
        <p:sp>
          <p:nvSpPr>
            <p:cNvPr id="38" name="TextBox 37"/>
            <p:cNvSpPr txBox="1"/>
            <p:nvPr/>
          </p:nvSpPr>
          <p:spPr>
            <a:xfrm>
              <a:off x="8101586" y="1801379"/>
              <a:ext cx="397866" cy="369332"/>
            </a:xfrm>
            <a:prstGeom prst="rect">
              <a:avLst/>
            </a:prstGeom>
            <a:noFill/>
          </p:spPr>
          <p:txBody>
            <a:bodyPr wrap="none" rtlCol="0">
              <a:spAutoFit/>
            </a:bodyPr>
            <a:lstStyle/>
            <a:p>
              <a:r>
                <a:rPr lang="en-US" i="1" dirty="0"/>
                <a:t>N</a:t>
              </a:r>
              <a:r>
                <a:rPr lang="en-US" i="1" baseline="-25000" dirty="0"/>
                <a:t>L</a:t>
              </a:r>
            </a:p>
          </p:txBody>
        </p:sp>
        <p:sp>
          <p:nvSpPr>
            <p:cNvPr id="32" name="Rectangle 31"/>
            <p:cNvSpPr/>
            <p:nvPr/>
          </p:nvSpPr>
          <p:spPr>
            <a:xfrm>
              <a:off x="8014133" y="3530085"/>
              <a:ext cx="3275712" cy="369332"/>
            </a:xfrm>
            <a:prstGeom prst="rect">
              <a:avLst/>
            </a:prstGeom>
          </p:spPr>
          <p:txBody>
            <a:bodyPr wrap="square">
              <a:spAutoFit/>
            </a:bodyPr>
            <a:lstStyle/>
            <a:p>
              <a:pPr marL="285750" indent="-285750">
                <a:buFont typeface="Arial" panose="020B0604020202020204" pitchFamily="34" charset="0"/>
                <a:buChar char="•"/>
              </a:pPr>
              <a:r>
                <a:rPr lang="en-GB" dirty="0"/>
                <a:t> </a:t>
              </a:r>
              <a:r>
                <a:rPr lang="en-GB" i="1" dirty="0"/>
                <a:t>Φ</a:t>
              </a:r>
              <a:r>
                <a:rPr lang="en-GB" dirty="0"/>
                <a:t> is the lead angle.</a:t>
              </a:r>
            </a:p>
          </p:txBody>
        </p:sp>
      </p:grpSp>
      <mc:AlternateContent xmlns:mc="http://schemas.openxmlformats.org/markup-compatibility/2006" xmlns:a14="http://schemas.microsoft.com/office/drawing/2010/main">
        <mc:Choice Requires="a14">
          <p:sp>
            <p:nvSpPr>
              <p:cNvPr id="3" name="Rectangle 2"/>
              <p:cNvSpPr/>
              <p:nvPr/>
            </p:nvSpPr>
            <p:spPr>
              <a:xfrm>
                <a:off x="168943" y="1198828"/>
                <a:ext cx="11562378" cy="1754326"/>
              </a:xfrm>
              <a:prstGeom prst="rect">
                <a:avLst/>
              </a:prstGeom>
            </p:spPr>
            <p:txBody>
              <a:bodyPr wrap="square">
                <a:spAutoFit/>
              </a:bodyPr>
              <a:lstStyle/>
              <a:p>
                <a:r>
                  <a:rPr lang="en-GB" dirty="0">
                    <a:latin typeface="TimesNewRomanPSMT"/>
                  </a:rPr>
                  <a:t>In order to obtain an </a:t>
                </a:r>
                <a:r>
                  <a:rPr lang="en-GB" b="1" dirty="0">
                    <a:latin typeface="TimesNewRomanPSMT"/>
                  </a:rPr>
                  <a:t>accurate linear/rotational displacement </a:t>
                </a:r>
                <a:r>
                  <a:rPr lang="en-GB" dirty="0">
                    <a:latin typeface="TimesNewRomanPSMT"/>
                  </a:rPr>
                  <a:t>control, </a:t>
                </a:r>
                <a:r>
                  <a:rPr lang="en-GB" b="1" dirty="0">
                    <a:latin typeface="TimesNewRomanPSMT"/>
                  </a:rPr>
                  <a:t>optical encoder </a:t>
                </a:r>
                <a:r>
                  <a:rPr lang="en-GB" dirty="0">
                    <a:latin typeface="TimesNewRomanPSMT"/>
                  </a:rPr>
                  <a:t>is usually installed at the screw shaft. </a:t>
                </a:r>
              </a:p>
              <a:p>
                <a:r>
                  <a:rPr lang="en-GB" dirty="0">
                    <a:latin typeface="TimesNewRomanPSMT"/>
                  </a:rPr>
                  <a:t>A common parameter of an optical encoder is the number of </a:t>
                </a:r>
                <a:r>
                  <a:rPr lang="en-GB" b="1" dirty="0">
                    <a:latin typeface="TimesNewRomanPSMT"/>
                  </a:rPr>
                  <a:t>pulses generated per revolution</a:t>
                </a:r>
                <a:r>
                  <a:rPr lang="en-GB" dirty="0">
                    <a:latin typeface="TimesNewRomanPSMT"/>
                  </a:rPr>
                  <a:t>. </a:t>
                </a:r>
              </a:p>
              <a:p>
                <a:r>
                  <a:rPr lang="en-GB" b="1" dirty="0">
                    <a:latin typeface="TimesNewRomanPSMT"/>
                  </a:rPr>
                  <a:t>A single pulse </a:t>
                </a:r>
                <a:r>
                  <a:rPr lang="en-GB" dirty="0">
                    <a:latin typeface="TimesNewRomanPSMT"/>
                  </a:rPr>
                  <a:t>is the smallest angular step that the encoder can detect, which essentially becomes the resolution of the angular displacement</a:t>
                </a:r>
                <a:r>
                  <a:rPr lang="el-GR" dirty="0"/>
                  <a:t> </a:t>
                </a:r>
                <a14:m>
                  <m:oMath xmlns:m="http://schemas.openxmlformats.org/officeDocument/2006/math">
                    <m:r>
                      <a:rPr lang="el-GR" i="1">
                        <a:latin typeface="Cambria Math" panose="02040503050406030204" pitchFamily="18" charset="0"/>
                      </a:rPr>
                      <m:t>𝜃</m:t>
                    </m:r>
                  </m:oMath>
                </a14:m>
                <a:r>
                  <a:rPr lang="en-GB" dirty="0">
                    <a:latin typeface="TimesNewRomanPSMT"/>
                  </a:rPr>
                  <a:t> . Then, the relationship between the linear displacement </a:t>
                </a:r>
                <a:r>
                  <a:rPr lang="en-GB" i="1" dirty="0">
                    <a:latin typeface="TimesNewRomanPS-ItalicMT"/>
                  </a:rPr>
                  <a:t>S</a:t>
                </a:r>
                <a:r>
                  <a:rPr lang="en-GB" dirty="0">
                    <a:latin typeface="TimesNewRomanPSMT"/>
                  </a:rPr>
                  <a:t>, in metres, to angular displacement </a:t>
                </a:r>
                <a14:m>
                  <m:oMath xmlns:m="http://schemas.openxmlformats.org/officeDocument/2006/math">
                    <m:r>
                      <a:rPr lang="el-GR" i="1">
                        <a:latin typeface="Cambria Math" panose="02040503050406030204" pitchFamily="18" charset="0"/>
                      </a:rPr>
                      <m:t>𝜃</m:t>
                    </m:r>
                    <m:r>
                      <a:rPr lang="el-GR" i="1">
                        <a:latin typeface="Cambria Math" panose="02040503050406030204" pitchFamily="18" charset="0"/>
                      </a:rPr>
                      <m:t> </m:t>
                    </m:r>
                  </m:oMath>
                </a14:m>
                <a:r>
                  <a:rPr lang="en-GB" dirty="0">
                    <a:latin typeface="TimesNewRomanPSMT"/>
                  </a:rPr>
                  <a:t>in rad, can be obtained using:</a:t>
                </a:r>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168943" y="1198828"/>
                <a:ext cx="11562378" cy="1754326"/>
              </a:xfrm>
              <a:prstGeom prst="rect">
                <a:avLst/>
              </a:prstGeom>
              <a:blipFill rotWithShape="0">
                <a:blip r:embed="rId4"/>
                <a:stretch>
                  <a:fillRect l="-475" t="-2091" r="-949" b="-4530"/>
                </a:stretch>
              </a:blipFill>
            </p:spPr>
            <p:txBody>
              <a:bodyPr/>
              <a:lstStyle/>
              <a:p>
                <a:r>
                  <a:rPr lang="en-GB">
                    <a:noFill/>
                  </a:rPr>
                  <a:t> </a:t>
                </a:r>
              </a:p>
            </p:txBody>
          </p:sp>
        </mc:Fallback>
      </mc:AlternateContent>
    </p:spTree>
    <p:extLst>
      <p:ext uri="{BB962C8B-B14F-4D97-AF65-F5344CB8AC3E}">
        <p14:creationId xmlns:p14="http://schemas.microsoft.com/office/powerpoint/2010/main" val="23124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312807" y="1224042"/>
                <a:ext cx="6314448" cy="3533177"/>
              </a:xfrm>
            </p:spPr>
            <p:txBody>
              <a:bodyPr>
                <a:normAutofit fontScale="77500" lnSpcReduction="20000"/>
              </a:bodyPr>
              <a:lstStyle/>
              <a:p>
                <a:pPr marL="457200" indent="-457200"/>
                <a:r>
                  <a:rPr lang="en-GB" b="1" dirty="0"/>
                  <a:t>Total inertia (Screw + load): </a:t>
                </a:r>
                <a:r>
                  <a:rPr lang="en-GB" dirty="0"/>
                  <a:t>	</a:t>
                </a: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US" i="1">
                              <a:latin typeface="Cambria Math" panose="02040503050406030204" pitchFamily="18" charset="0"/>
                            </a:rPr>
                            <m:t>𝑡𝑜𝑡𝑎𝑙</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i="1">
                              <a:latin typeface="Cambria Math" panose="02040503050406030204" pitchFamily="18" charset="0"/>
                            </a:rPr>
                            <m:t>𝑠</m:t>
                          </m:r>
                          <m:r>
                            <a:rPr lang="en-US" i="1">
                              <a:latin typeface="Cambria Math" panose="02040503050406030204" pitchFamily="18" charset="0"/>
                            </a:rPr>
                            <m:t>𝑐𝑟𝑒𝑤</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i="1">
                              <a:latin typeface="Cambria Math" panose="02040503050406030204" pitchFamily="18" charset="0"/>
                            </a:rPr>
                            <m:t>𝐿</m:t>
                          </m:r>
                          <m:r>
                            <a:rPr lang="en-US" i="1">
                              <a:latin typeface="Cambria Math" panose="02040503050406030204" pitchFamily="18" charset="0"/>
                            </a:rPr>
                            <m:t>𝑜𝑎𝑑</m:t>
                          </m:r>
                        </m:sub>
                      </m:sSub>
                    </m:oMath>
                  </m:oMathPara>
                </a14:m>
                <a:endParaRPr lang="en-US" dirty="0"/>
              </a:p>
              <a:p>
                <a:pPr marL="0" indent="0">
                  <a:buNone/>
                </a:pPr>
                <a:endParaRPr lang="en-GB" sz="2100" i="1" dirty="0">
                  <a:latin typeface="Cambria Math" panose="02040503050406030204" pitchFamily="18" charset="0"/>
                </a:endParaRPr>
              </a:p>
              <a:p>
                <a:pPr marL="0" indent="0">
                  <a:buNone/>
                </a:pPr>
                <a:r>
                  <a:rPr lang="en-GB" sz="2600" dirty="0"/>
                  <a:t>   </a:t>
                </a:r>
                <a14:m>
                  <m:oMath xmlns:m="http://schemas.openxmlformats.org/officeDocument/2006/math">
                    <m:sSub>
                      <m:sSubPr>
                        <m:ctrlPr>
                          <a:rPr lang="en-GB" sz="2600" i="1">
                            <a:latin typeface="Cambria Math" panose="02040503050406030204" pitchFamily="18" charset="0"/>
                          </a:rPr>
                        </m:ctrlPr>
                      </m:sSubPr>
                      <m:e>
                        <m:r>
                          <a:rPr lang="en-GB" sz="2600" i="1">
                            <a:latin typeface="Cambria Math" panose="02040503050406030204" pitchFamily="18" charset="0"/>
                          </a:rPr>
                          <m:t>𝐽</m:t>
                        </m:r>
                      </m:e>
                      <m:sub>
                        <m:r>
                          <a:rPr lang="en-GB" sz="2600" i="1">
                            <a:latin typeface="Cambria Math" panose="02040503050406030204" pitchFamily="18" charset="0"/>
                          </a:rPr>
                          <m:t>𝑠</m:t>
                        </m:r>
                        <m:r>
                          <a:rPr lang="en-US" sz="2600" i="1">
                            <a:latin typeface="Cambria Math" panose="02040503050406030204" pitchFamily="18" charset="0"/>
                          </a:rPr>
                          <m:t>𝑐𝑟𝑒𝑤</m:t>
                        </m:r>
                      </m:sub>
                    </m:sSub>
                    <m:r>
                      <a:rPr lang="en-GB" sz="2600">
                        <a:latin typeface="Cambria Math" panose="02040503050406030204" pitchFamily="18" charset="0"/>
                      </a:rPr>
                      <m:t>=</m:t>
                    </m:r>
                    <m:f>
                      <m:fPr>
                        <m:ctrlPr>
                          <a:rPr lang="en-GB" sz="2600" i="1">
                            <a:latin typeface="Cambria Math" panose="02040503050406030204" pitchFamily="18" charset="0"/>
                          </a:rPr>
                        </m:ctrlPr>
                      </m:fPr>
                      <m:num>
                        <m:sSub>
                          <m:sSubPr>
                            <m:ctrlPr>
                              <a:rPr lang="en-GB" sz="2600" i="1">
                                <a:latin typeface="Cambria Math" panose="02040503050406030204" pitchFamily="18" charset="0"/>
                              </a:rPr>
                            </m:ctrlPr>
                          </m:sSubPr>
                          <m:e>
                            <m:r>
                              <a:rPr lang="en-GB" sz="2600" i="1">
                                <a:latin typeface="Cambria Math" panose="02040503050406030204" pitchFamily="18" charset="0"/>
                              </a:rPr>
                              <m:t>𝑚</m:t>
                            </m:r>
                          </m:e>
                          <m:sub>
                            <m:r>
                              <a:rPr lang="en-GB" sz="2600" i="1">
                                <a:latin typeface="Cambria Math" panose="02040503050406030204" pitchFamily="18" charset="0"/>
                              </a:rPr>
                              <m:t>𝑠</m:t>
                            </m:r>
                            <m:r>
                              <a:rPr lang="en-US" sz="2600" i="1">
                                <a:latin typeface="Cambria Math" panose="02040503050406030204" pitchFamily="18" charset="0"/>
                              </a:rPr>
                              <m:t>𝑐𝑟𝑒𝑤</m:t>
                            </m:r>
                          </m:sub>
                        </m:sSub>
                        <m:sSup>
                          <m:sSupPr>
                            <m:ctrlPr>
                              <a:rPr lang="en-GB" sz="2600" i="1">
                                <a:latin typeface="Cambria Math" panose="02040503050406030204" pitchFamily="18" charset="0"/>
                              </a:rPr>
                            </m:ctrlPr>
                          </m:sSupPr>
                          <m:e>
                            <m:r>
                              <a:rPr lang="en-GB" sz="2600" i="1">
                                <a:latin typeface="Cambria Math" panose="02040503050406030204" pitchFamily="18" charset="0"/>
                              </a:rPr>
                              <m:t>𝑟</m:t>
                            </m:r>
                          </m:e>
                          <m:sup>
                            <m:r>
                              <a:rPr lang="en-GB" sz="2600" i="1">
                                <a:latin typeface="Cambria Math" panose="02040503050406030204" pitchFamily="18" charset="0"/>
                              </a:rPr>
                              <m:t>2</m:t>
                            </m:r>
                          </m:sup>
                        </m:sSup>
                      </m:num>
                      <m:den>
                        <m:r>
                          <a:rPr lang="en-GB" sz="2600" i="1">
                            <a:latin typeface="Cambria Math" panose="02040503050406030204" pitchFamily="18" charset="0"/>
                          </a:rPr>
                          <m:t>2</m:t>
                        </m:r>
                      </m:den>
                    </m:f>
                  </m:oMath>
                </a14:m>
                <a:r>
                  <a:rPr lang="en-US" sz="2600" dirty="0">
                    <a:latin typeface="Cambria Math" panose="02040503050406030204" pitchFamily="18" charset="0"/>
                  </a:rPr>
                  <a:t>  </a:t>
                </a:r>
                <a:r>
                  <a:rPr lang="en-US" sz="2600" dirty="0"/>
                  <a:t>and</a:t>
                </a:r>
                <a:r>
                  <a:rPr lang="en-US" sz="2600" dirty="0">
                    <a:latin typeface="Cambria Math" panose="02040503050406030204" pitchFamily="18" charset="0"/>
                  </a:rPr>
                  <a:t> </a:t>
                </a:r>
                <a14:m>
                  <m:oMath xmlns:m="http://schemas.openxmlformats.org/officeDocument/2006/math">
                    <m:r>
                      <a:rPr lang="en-US" sz="2600">
                        <a:latin typeface="Cambria Math" panose="02040503050406030204" pitchFamily="18" charset="0"/>
                      </a:rPr>
                      <m:t>  </m:t>
                    </m:r>
                    <m:sSub>
                      <m:sSubPr>
                        <m:ctrlPr>
                          <a:rPr lang="en-GB" sz="2600" i="1">
                            <a:latin typeface="Cambria Math" panose="02040503050406030204" pitchFamily="18" charset="0"/>
                          </a:rPr>
                        </m:ctrlPr>
                      </m:sSubPr>
                      <m:e>
                        <m:r>
                          <a:rPr lang="en-GB" sz="2600" i="1">
                            <a:latin typeface="Cambria Math" panose="02040503050406030204" pitchFamily="18" charset="0"/>
                          </a:rPr>
                          <m:t>𝐽</m:t>
                        </m:r>
                      </m:e>
                      <m:sub>
                        <m:r>
                          <a:rPr lang="en-GB" sz="2600" i="1">
                            <a:latin typeface="Cambria Math" panose="02040503050406030204" pitchFamily="18" charset="0"/>
                          </a:rPr>
                          <m:t>𝐿</m:t>
                        </m:r>
                        <m:r>
                          <a:rPr lang="en-US" sz="2600" i="1">
                            <a:latin typeface="Cambria Math" panose="02040503050406030204" pitchFamily="18" charset="0"/>
                          </a:rPr>
                          <m:t>𝑜𝑎𝑑</m:t>
                        </m:r>
                      </m:sub>
                    </m:sSub>
                    <m:r>
                      <a:rPr lang="en-GB" sz="2600">
                        <a:latin typeface="Cambria Math" panose="02040503050406030204" pitchFamily="18" charset="0"/>
                      </a:rPr>
                      <m:t>=</m:t>
                    </m:r>
                    <m:sSub>
                      <m:sSubPr>
                        <m:ctrlPr>
                          <a:rPr lang="en-GB" sz="2600" i="1">
                            <a:latin typeface="Cambria Math" panose="02040503050406030204" pitchFamily="18" charset="0"/>
                          </a:rPr>
                        </m:ctrlPr>
                      </m:sSubPr>
                      <m:e>
                        <m:r>
                          <a:rPr lang="en-GB" sz="2600" i="1">
                            <a:latin typeface="Cambria Math" panose="02040503050406030204" pitchFamily="18" charset="0"/>
                          </a:rPr>
                          <m:t>𝑚</m:t>
                        </m:r>
                      </m:e>
                      <m:sub>
                        <m:r>
                          <a:rPr lang="en-GB" sz="2600" i="1">
                            <a:latin typeface="Cambria Math" panose="02040503050406030204" pitchFamily="18" charset="0"/>
                          </a:rPr>
                          <m:t>𝐿</m:t>
                        </m:r>
                        <m:r>
                          <a:rPr lang="en-US" sz="2600" i="1">
                            <a:latin typeface="Cambria Math" panose="02040503050406030204" pitchFamily="18" charset="0"/>
                          </a:rPr>
                          <m:t>𝑜𝑎𝑑</m:t>
                        </m:r>
                      </m:sub>
                    </m:sSub>
                    <m:sSup>
                      <m:sSupPr>
                        <m:ctrlPr>
                          <a:rPr lang="en-GB" sz="2600" i="1">
                            <a:latin typeface="Cambria Math" panose="02040503050406030204" pitchFamily="18" charset="0"/>
                          </a:rPr>
                        </m:ctrlPr>
                      </m:sSupPr>
                      <m:e>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𝐿</m:t>
                            </m:r>
                          </m:num>
                          <m:den>
                            <m:r>
                              <a:rPr lang="en-US" sz="2600" i="1">
                                <a:latin typeface="Cambria Math" panose="02040503050406030204" pitchFamily="18" charset="0"/>
                              </a:rPr>
                              <m:t>2</m:t>
                            </m:r>
                            <m:r>
                              <a:rPr lang="en-GB" sz="2600" i="1">
                                <a:latin typeface="Cambria Math" panose="02040503050406030204" pitchFamily="18" charset="0"/>
                                <a:ea typeface="Cambria Math" panose="02040503050406030204" pitchFamily="18" charset="0"/>
                              </a:rPr>
                              <m:t>𝜋</m:t>
                            </m:r>
                          </m:den>
                        </m:f>
                        <m:r>
                          <a:rPr lang="en-US" sz="2600" i="1">
                            <a:latin typeface="Cambria Math" panose="02040503050406030204" pitchFamily="18" charset="0"/>
                          </a:rPr>
                          <m:t>)</m:t>
                        </m:r>
                      </m:e>
                      <m:sup>
                        <m:r>
                          <a:rPr lang="en-GB" sz="2600" i="1">
                            <a:latin typeface="Cambria Math" panose="02040503050406030204" pitchFamily="18" charset="0"/>
                          </a:rPr>
                          <m:t>2</m:t>
                        </m:r>
                      </m:sup>
                    </m:sSup>
                  </m:oMath>
                </a14:m>
                <a:endParaRPr lang="en-GB" sz="2600" dirty="0"/>
              </a:p>
              <a:p>
                <a:pPr marL="0" indent="0">
                  <a:buNone/>
                </a:pPr>
                <a:endParaRPr lang="en-GB" b="1" dirty="0"/>
              </a:p>
              <a:p>
                <a:pPr marL="0" indent="0">
                  <a:buNone/>
                </a:pPr>
                <a:r>
                  <a:rPr lang="en-GB" b="1" dirty="0"/>
                  <a:t>Effective torque required </a:t>
                </a:r>
                <a:r>
                  <a:rPr lang="en-GB" dirty="0"/>
                  <a:t>(efficiency </a:t>
                </a:r>
                <a14:m>
                  <m:oMath xmlns:m="http://schemas.openxmlformats.org/officeDocument/2006/math">
                    <m:r>
                      <a:rPr lang="en-GB" i="1">
                        <a:latin typeface="Cambria Math" panose="02040503050406030204" pitchFamily="18" charset="0"/>
                        <a:ea typeface="Cambria Math" panose="02040503050406030204" pitchFamily="18" charset="0"/>
                      </a:rPr>
                      <m:t>𝜀</m:t>
                    </m:r>
                  </m:oMath>
                </a14:m>
                <a:r>
                  <a:rPr lang="en-GB" dirty="0"/>
                  <a:t>=0.3 to 0.9):</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𝑟𝑒𝑞</m:t>
                          </m:r>
                        </m:sub>
                      </m:sSub>
                      <m:r>
                        <a:rPr lang="en-GB">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𝐿</m:t>
                          </m:r>
                          <m:r>
                            <a:rPr lang="en-GB"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𝐹</m:t>
                              </m:r>
                            </m:e>
                            <m:sub>
                              <m:r>
                                <a:rPr lang="en-US" i="1">
                                  <a:latin typeface="Cambria Math" panose="02040503050406030204" pitchFamily="18" charset="0"/>
                                </a:rPr>
                                <m:t>𝐿</m:t>
                              </m:r>
                              <m:r>
                                <a:rPr lang="en-GB" i="1">
                                  <a:latin typeface="Cambria Math" panose="02040503050406030204" pitchFamily="18" charset="0"/>
                                </a:rPr>
                                <m:t>𝑖𝑛𝑒𝑎𝑟</m:t>
                              </m:r>
                            </m:sub>
                          </m:sSub>
                          <m:r>
                            <a:rPr lang="en-GB" b="0" i="1" smtClean="0">
                              <a:latin typeface="Cambria Math" panose="02040503050406030204" pitchFamily="18" charset="0"/>
                            </a:rPr>
                            <m:t>+</m:t>
                          </m:r>
                          <m:r>
                            <a:rPr lang="en-GB" i="1">
                              <a:latin typeface="Cambria Math" panose="02040503050406030204" pitchFamily="18" charset="0"/>
                            </a:rPr>
                            <m:t>𝑓𝑟𝑖𝑐𝑡𝑖𝑜𝑛</m:t>
                          </m:r>
                          <m:r>
                            <a:rPr lang="en-GB" i="1">
                              <a:latin typeface="Cambria Math" panose="02040503050406030204" pitchFamily="18" charset="0"/>
                            </a:rPr>
                            <m:t> </m:t>
                          </m:r>
                          <m:r>
                            <a:rPr lang="en-GB" i="1">
                              <a:latin typeface="Cambria Math" panose="02040503050406030204" pitchFamily="18" charset="0"/>
                            </a:rPr>
                            <m:t>𝑓𝑜𝑟𝑐𝑒</m:t>
                          </m:r>
                          <m:r>
                            <a:rPr lang="en-GB" b="0" i="1" smtClean="0">
                              <a:latin typeface="Cambria Math" panose="02040503050406030204" pitchFamily="18" charset="0"/>
                            </a:rPr>
                            <m:t>)</m:t>
                          </m:r>
                        </m:num>
                        <m:den>
                          <m:r>
                            <a:rPr lang="en-GB" i="1">
                              <a:latin typeface="Cambria Math" panose="02040503050406030204" pitchFamily="18" charset="0"/>
                            </a:rPr>
                            <m:t>2</m:t>
                          </m:r>
                          <m:r>
                            <a:rPr lang="en-GB" i="1">
                              <a:latin typeface="Cambria Math" panose="02040503050406030204" pitchFamily="18" charset="0"/>
                              <a:ea typeface="Cambria Math" panose="02040503050406030204" pitchFamily="18" charset="0"/>
                            </a:rPr>
                            <m:t>𝜀</m:t>
                          </m:r>
                          <m:r>
                            <a:rPr lang="en-GB" i="1">
                              <a:latin typeface="Cambria Math" panose="02040503050406030204" pitchFamily="18" charset="0"/>
                              <a:ea typeface="Cambria Math" panose="02040503050406030204" pitchFamily="18" charset="0"/>
                            </a:rPr>
                            <m:t>𝜋</m:t>
                          </m:r>
                        </m:den>
                      </m:f>
                    </m:oMath>
                  </m:oMathPara>
                </a14:m>
                <a:endParaRPr lang="en-GB" dirty="0"/>
              </a:p>
              <a:p>
                <a:pPr marL="0" indent="0">
                  <a:buNone/>
                </a:pPr>
                <a:endParaRPr lang="en-GB" sz="15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312807" y="1224042"/>
                <a:ext cx="6314448" cy="3533177"/>
              </a:xfrm>
              <a:blipFill>
                <a:blip r:embed="rId2"/>
                <a:stretch>
                  <a:fillRect l="-1255" t="-3627"/>
                </a:stretch>
              </a:blipFill>
            </p:spPr>
            <p:txBody>
              <a:bodyPr/>
              <a:lstStyle/>
              <a:p>
                <a:r>
                  <a:rPr lang="en-GB">
                    <a:noFill/>
                  </a:rPr>
                  <a:t> </a:t>
                </a:r>
              </a:p>
            </p:txBody>
          </p:sp>
        </mc:Fallback>
      </mc:AlternateContent>
      <p:sp>
        <p:nvSpPr>
          <p:cNvPr id="4" name="Title 3"/>
          <p:cNvSpPr>
            <a:spLocks noGrp="1"/>
          </p:cNvSpPr>
          <p:nvPr>
            <p:ph type="title"/>
          </p:nvPr>
        </p:nvSpPr>
        <p:spPr>
          <a:xfrm>
            <a:off x="297199" y="263239"/>
            <a:ext cx="10515600" cy="1325563"/>
          </a:xfrm>
        </p:spPr>
        <p:txBody>
          <a:bodyPr>
            <a:normAutofit/>
          </a:bodyPr>
          <a:lstStyle/>
          <a:p>
            <a:r>
              <a:rPr lang="en-GB" dirty="0"/>
              <a:t>Torque and inertia relations</a:t>
            </a:r>
          </a:p>
        </p:txBody>
      </p:sp>
      <p:grpSp>
        <p:nvGrpSpPr>
          <p:cNvPr id="5" name="Group 4"/>
          <p:cNvGrpSpPr/>
          <p:nvPr/>
        </p:nvGrpSpPr>
        <p:grpSpPr>
          <a:xfrm>
            <a:off x="7775551" y="1049683"/>
            <a:ext cx="2668201" cy="571502"/>
            <a:chOff x="5800726" y="1943096"/>
            <a:chExt cx="2668201" cy="571502"/>
          </a:xfrm>
        </p:grpSpPr>
        <p:sp>
          <p:nvSpPr>
            <p:cNvPr id="6" name="Oval 5"/>
            <p:cNvSpPr/>
            <p:nvPr/>
          </p:nvSpPr>
          <p:spPr>
            <a:xfrm>
              <a:off x="8268902" y="1943096"/>
              <a:ext cx="200025" cy="57149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14571" y="1943097"/>
              <a:ext cx="2454344" cy="5715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800726" y="1943102"/>
              <a:ext cx="200025" cy="571496"/>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urved Left Arrow 8"/>
          <p:cNvSpPr/>
          <p:nvPr/>
        </p:nvSpPr>
        <p:spPr>
          <a:xfrm flipV="1">
            <a:off x="7844586" y="753691"/>
            <a:ext cx="396874" cy="11494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p:cNvCxnSpPr/>
          <p:nvPr/>
        </p:nvCxnSpPr>
        <p:spPr>
          <a:xfrm flipH="1" flipV="1">
            <a:off x="10004974" y="677097"/>
            <a:ext cx="145" cy="1289978"/>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9754844" y="1342442"/>
            <a:ext cx="250130" cy="52226"/>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989355" y="572297"/>
            <a:ext cx="590226" cy="369332"/>
          </a:xfrm>
          <a:prstGeom prst="rect">
            <a:avLst/>
          </a:prstGeom>
          <a:noFill/>
        </p:spPr>
        <p:txBody>
          <a:bodyPr wrap="none" rtlCol="0">
            <a:spAutoFit/>
          </a:bodyPr>
          <a:lstStyle/>
          <a:p>
            <a:r>
              <a:rPr lang="en-US" i="1" dirty="0" err="1"/>
              <a:t>F</a:t>
            </a:r>
            <a:r>
              <a:rPr lang="en-US" i="1" baseline="-25000" dirty="0" err="1"/>
              <a:t>Load</a:t>
            </a:r>
            <a:endParaRPr lang="en-US" i="1" baseline="-25000" dirty="0"/>
          </a:p>
        </p:txBody>
      </p:sp>
      <p:cxnSp>
        <p:nvCxnSpPr>
          <p:cNvPr id="13" name="Straight Arrow Connector 12"/>
          <p:cNvCxnSpPr/>
          <p:nvPr/>
        </p:nvCxnSpPr>
        <p:spPr>
          <a:xfrm flipH="1" flipV="1">
            <a:off x="7214463" y="1335431"/>
            <a:ext cx="652801" cy="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flipV="1">
            <a:off x="10430418" y="1322086"/>
            <a:ext cx="652801" cy="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flipV="1">
            <a:off x="9962603" y="1345895"/>
            <a:ext cx="42370" cy="8847"/>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9962459" y="1341132"/>
            <a:ext cx="1151" cy="48772"/>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922007" y="1335431"/>
            <a:ext cx="2521744" cy="0"/>
          </a:xfrm>
          <a:prstGeom prst="straightConnector1">
            <a:avLst/>
          </a:prstGeom>
          <a:ln>
            <a:solidFill>
              <a:schemeClr val="bg2">
                <a:lumMod val="75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9696573" y="1313395"/>
            <a:ext cx="245580" cy="307777"/>
          </a:xfrm>
          <a:prstGeom prst="rect">
            <a:avLst/>
          </a:prstGeom>
          <a:noFill/>
        </p:spPr>
        <p:txBody>
          <a:bodyPr wrap="none" rtlCol="0">
            <a:spAutoFit/>
          </a:bodyPr>
          <a:lstStyle/>
          <a:p>
            <a:r>
              <a:rPr lang="en-US" sz="1400" i="1" dirty="0"/>
              <a:t>r</a:t>
            </a:r>
            <a:endParaRPr lang="en-US" sz="1400" i="1" baseline="-25000" dirty="0"/>
          </a:p>
        </p:txBody>
      </p:sp>
      <p:sp>
        <p:nvSpPr>
          <p:cNvPr id="19" name="TextBox 18"/>
          <p:cNvSpPr txBox="1"/>
          <p:nvPr/>
        </p:nvSpPr>
        <p:spPr>
          <a:xfrm>
            <a:off x="8275701" y="628795"/>
            <a:ext cx="737959" cy="369332"/>
          </a:xfrm>
          <a:prstGeom prst="rect">
            <a:avLst/>
          </a:prstGeom>
          <a:noFill/>
        </p:spPr>
        <p:txBody>
          <a:bodyPr wrap="none" rtlCol="0">
            <a:spAutoFit/>
          </a:bodyPr>
          <a:lstStyle/>
          <a:p>
            <a:r>
              <a:rPr lang="en-US" i="1" dirty="0"/>
              <a:t>Screw</a:t>
            </a:r>
            <a:endParaRPr lang="en-US" i="1" baseline="-25000" dirty="0"/>
          </a:p>
        </p:txBody>
      </p:sp>
      <p:sp>
        <p:nvSpPr>
          <p:cNvPr id="20" name="TextBox 19"/>
          <p:cNvSpPr txBox="1"/>
          <p:nvPr/>
        </p:nvSpPr>
        <p:spPr>
          <a:xfrm>
            <a:off x="7520349" y="664161"/>
            <a:ext cx="397866" cy="369332"/>
          </a:xfrm>
          <a:prstGeom prst="rect">
            <a:avLst/>
          </a:prstGeom>
          <a:noFill/>
        </p:spPr>
        <p:txBody>
          <a:bodyPr wrap="none" rtlCol="0">
            <a:spAutoFit/>
          </a:bodyPr>
          <a:lstStyle/>
          <a:p>
            <a:r>
              <a:rPr lang="en-US" i="1" dirty="0"/>
              <a:t>N</a:t>
            </a:r>
            <a:r>
              <a:rPr lang="en-US" i="1" baseline="-25000" dirty="0"/>
              <a:t>L</a:t>
            </a:r>
          </a:p>
        </p:txBody>
      </p:sp>
      <mc:AlternateContent xmlns:mc="http://schemas.openxmlformats.org/markup-compatibility/2006" xmlns:a14="http://schemas.microsoft.com/office/drawing/2010/main">
        <mc:Choice Requires="a14">
          <p:sp>
            <p:nvSpPr>
              <p:cNvPr id="21" name="Rectangle 20"/>
              <p:cNvSpPr/>
              <p:nvPr/>
            </p:nvSpPr>
            <p:spPr>
              <a:xfrm>
                <a:off x="7478712" y="1850977"/>
                <a:ext cx="3275712" cy="646331"/>
              </a:xfrm>
              <a:prstGeom prst="rect">
                <a:avLst/>
              </a:prstGeom>
            </p:spPr>
            <p:txBody>
              <a:bodyPr wrap="square">
                <a:spAutoFit/>
              </a:bodyPr>
              <a:lstStyle/>
              <a:p>
                <a:pPr marL="285750" indent="-285750">
                  <a:buFont typeface="Arial" panose="020B0604020202020204" pitchFamily="34" charset="0"/>
                  <a:buChar char="•"/>
                </a:pPr>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𝐿</m:t>
                        </m:r>
                        <m:r>
                          <a:rPr lang="en-US" i="1">
                            <a:latin typeface="Cambria Math" panose="02040503050406030204" pitchFamily="18" charset="0"/>
                          </a:rPr>
                          <m:t>𝑜𝑎𝑑</m:t>
                        </m:r>
                        <m:r>
                          <a:rPr lang="en-GB" i="1">
                            <a:latin typeface="Cambria Math" panose="02040503050406030204" pitchFamily="18" charset="0"/>
                          </a:rPr>
                          <m:t> </m:t>
                        </m:r>
                      </m:sub>
                    </m:sSub>
                  </m:oMath>
                </a14:m>
                <a:r>
                  <a:rPr lang="en-GB" dirty="0"/>
                  <a:t>is assumed as point mass on the screw peripheral.</a:t>
                </a:r>
              </a:p>
            </p:txBody>
          </p:sp>
        </mc:Choice>
        <mc:Fallback xmlns="">
          <p:sp>
            <p:nvSpPr>
              <p:cNvPr id="21" name="Rectangle 20"/>
              <p:cNvSpPr>
                <a:spLocks noRot="1" noChangeAspect="1" noMove="1" noResize="1" noEditPoints="1" noAdjustHandles="1" noChangeArrowheads="1" noChangeShapeType="1" noTextEdit="1"/>
              </p:cNvSpPr>
              <p:nvPr/>
            </p:nvSpPr>
            <p:spPr>
              <a:xfrm>
                <a:off x="7478712" y="1850977"/>
                <a:ext cx="3275712" cy="646331"/>
              </a:xfrm>
              <a:prstGeom prst="rect">
                <a:avLst/>
              </a:prstGeom>
              <a:blipFill>
                <a:blip r:embed="rId3"/>
                <a:stretch>
                  <a:fillRect l="-1304" t="-5660" r="-1304" b="-14151"/>
                </a:stretch>
              </a:blipFill>
            </p:spPr>
            <p:txBody>
              <a:bodyPr/>
              <a:lstStyle/>
              <a:p>
                <a:r>
                  <a:rPr lang="en-GB">
                    <a:noFill/>
                  </a:rPr>
                  <a:t> </a:t>
                </a:r>
              </a:p>
            </p:txBody>
          </p:sp>
        </mc:Fallback>
      </mc:AlternateContent>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5865" y="4652066"/>
            <a:ext cx="4043637" cy="1553349"/>
          </a:xfrm>
          <a:prstGeom prst="rect">
            <a:avLst/>
          </a:prstGeom>
          <a:ln>
            <a:solidFill>
              <a:schemeClr val="tx1"/>
            </a:solidFill>
          </a:ln>
        </p:spPr>
      </p:pic>
      <p:grpSp>
        <p:nvGrpSpPr>
          <p:cNvPr id="23" name="Group 22"/>
          <p:cNvGrpSpPr/>
          <p:nvPr/>
        </p:nvGrpSpPr>
        <p:grpSpPr>
          <a:xfrm>
            <a:off x="4662619" y="4608480"/>
            <a:ext cx="3227846" cy="1447208"/>
            <a:chOff x="5996351" y="4328063"/>
            <a:chExt cx="3227846" cy="1447208"/>
          </a:xfrm>
        </p:grpSpPr>
        <p:pic>
          <p:nvPicPr>
            <p:cNvPr id="24" name="Picture 2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96351" y="4467960"/>
              <a:ext cx="2551844" cy="1307311"/>
            </a:xfrm>
            <a:prstGeom prst="rect">
              <a:avLst/>
            </a:prstGeom>
            <a:ln>
              <a:solidFill>
                <a:schemeClr val="tx1"/>
              </a:solidFill>
            </a:ln>
          </p:spPr>
        </p:pic>
        <mc:AlternateContent xmlns:mc="http://schemas.openxmlformats.org/markup-compatibility/2006" xmlns:a14="http://schemas.microsoft.com/office/drawing/2010/main">
          <mc:Choice Requires="a14">
            <p:sp>
              <p:nvSpPr>
                <p:cNvPr id="25" name="Rectangle 24"/>
                <p:cNvSpPr/>
                <p:nvPr/>
              </p:nvSpPr>
              <p:spPr>
                <a:xfrm>
                  <a:off x="7141743" y="4952337"/>
                  <a:ext cx="667025"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𝑚</m:t>
                            </m:r>
                          </m:e>
                          <m:sub>
                            <m:r>
                              <a:rPr lang="en-GB" sz="1600" i="1">
                                <a:latin typeface="Cambria Math" panose="02040503050406030204" pitchFamily="18" charset="0"/>
                              </a:rPr>
                              <m:t>𝐿</m:t>
                            </m:r>
                            <m:r>
                              <a:rPr lang="en-US" sz="1600" i="1">
                                <a:latin typeface="Cambria Math" panose="02040503050406030204" pitchFamily="18" charset="0"/>
                              </a:rPr>
                              <m:t>𝑜𝑎𝑑</m:t>
                            </m:r>
                          </m:sub>
                        </m:sSub>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7141743" y="4952337"/>
                  <a:ext cx="667025" cy="338554"/>
                </a:xfrm>
                <a:prstGeom prst="rect">
                  <a:avLst/>
                </a:prstGeom>
                <a:blipFill rotWithShape="0">
                  <a:blip r:embed="rId7"/>
                  <a:stretch>
                    <a:fillRect/>
                  </a:stretch>
                </a:blipFill>
              </p:spPr>
              <p:txBody>
                <a:bodyPr/>
                <a:lstStyle/>
                <a:p>
                  <a:r>
                    <a:rPr lang="en-US">
                      <a:noFill/>
                    </a:rPr>
                    <a:t> </a:t>
                  </a:r>
                </a:p>
              </p:txBody>
            </p:sp>
          </mc:Fallback>
        </mc:AlternateContent>
        <p:cxnSp>
          <p:nvCxnSpPr>
            <p:cNvPr id="26" name="Straight Arrow Connector 25"/>
            <p:cNvCxnSpPr/>
            <p:nvPr/>
          </p:nvCxnSpPr>
          <p:spPr>
            <a:xfrm>
              <a:off x="7721749" y="4851400"/>
              <a:ext cx="64716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8005952" y="4699000"/>
              <a:ext cx="918973"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p:cNvSpPr/>
                <p:nvPr/>
              </p:nvSpPr>
              <p:spPr>
                <a:xfrm>
                  <a:off x="8557172" y="4328063"/>
                  <a:ext cx="667025"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rPr>
                            </m:ctrlPr>
                          </m:sSubPr>
                          <m:e>
                            <m:r>
                              <a:rPr lang="en-US" sz="1600" i="1">
                                <a:latin typeface="Cambria Math" panose="02040503050406030204" pitchFamily="18" charset="0"/>
                              </a:rPr>
                              <m:t>𝐹</m:t>
                            </m:r>
                          </m:e>
                          <m:sub>
                            <m:r>
                              <a:rPr lang="en-GB" sz="1600" b="0" i="1" smtClean="0">
                                <a:latin typeface="Cambria Math" panose="02040503050406030204" pitchFamily="18" charset="0"/>
                              </a:rPr>
                              <m:t>𝐿𝑖𝑛𝑒𝑎𝑟</m:t>
                            </m:r>
                          </m:sub>
                        </m:sSub>
                      </m:oMath>
                    </m:oMathPara>
                  </a14:m>
                  <a:endParaRPr lang="en-US" sz="1600" dirty="0"/>
                </a:p>
              </p:txBody>
            </p:sp>
          </mc:Choice>
          <mc:Fallback xmlns="">
            <p:sp>
              <p:nvSpPr>
                <p:cNvPr id="28" name="Rectangle 27"/>
                <p:cNvSpPr>
                  <a:spLocks noRot="1" noChangeAspect="1" noMove="1" noResize="1" noEditPoints="1" noAdjustHandles="1" noChangeArrowheads="1" noChangeShapeType="1" noTextEdit="1"/>
                </p:cNvSpPr>
                <p:nvPr/>
              </p:nvSpPr>
              <p:spPr>
                <a:xfrm>
                  <a:off x="8557172" y="4328063"/>
                  <a:ext cx="667025" cy="338554"/>
                </a:xfrm>
                <a:prstGeom prst="rect">
                  <a:avLst/>
                </a:prstGeom>
                <a:blipFill>
                  <a:blip r:embed="rId8"/>
                  <a:stretch>
                    <a:fillRect r="-9174"/>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E858BF0-C8C4-4533-B311-68EE05F70B19}"/>
                  </a:ext>
                </a:extLst>
              </p:cNvPr>
              <p:cNvSpPr txBox="1"/>
              <p:nvPr/>
            </p:nvSpPr>
            <p:spPr>
              <a:xfrm>
                <a:off x="4369696" y="2678011"/>
                <a:ext cx="6071437"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GB" sz="1800" i="1">
                              <a:latin typeface="Cambria Math" panose="02040503050406030204" pitchFamily="18" charset="0"/>
                            </a:rPr>
                            <m:t>𝐹</m:t>
                          </m:r>
                        </m:e>
                        <m:sub>
                          <m:r>
                            <a:rPr lang="en-GB" sz="1800" i="1">
                              <a:latin typeface="Cambria Math" panose="02040503050406030204" pitchFamily="18" charset="0"/>
                            </a:rPr>
                            <m:t>𝑓</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𝑀</m:t>
                          </m:r>
                        </m:e>
                        <m:sub>
                          <m:r>
                            <a:rPr lang="en-GB" sz="1800" b="0" i="1" smtClean="0">
                              <a:latin typeface="Cambria Math" panose="02040503050406030204" pitchFamily="18" charset="0"/>
                            </a:rPr>
                            <m:t>𝑙</m:t>
                          </m:r>
                        </m:sub>
                      </m:sSub>
                      <m:r>
                        <a:rPr lang="en-GB" sz="1800" b="0" i="1" smtClean="0">
                          <a:latin typeface="Cambria Math" panose="02040503050406030204" pitchFamily="18" charset="0"/>
                        </a:rPr>
                        <m:t>.</m:t>
                      </m:r>
                      <m:r>
                        <a:rPr lang="en-GB" sz="1800" b="0" i="1" smtClean="0">
                          <a:latin typeface="Cambria Math" panose="02040503050406030204" pitchFamily="18" charset="0"/>
                        </a:rPr>
                        <m:t>𝑔</m:t>
                      </m:r>
                      <m:r>
                        <a:rPr lang="en-GB" sz="1800" b="0" i="1" smtClean="0">
                          <a:latin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𝜇</m:t>
                      </m:r>
                    </m:oMath>
                  </m:oMathPara>
                </a14:m>
                <a:endParaRPr lang="en-GB" dirty="0"/>
              </a:p>
            </p:txBody>
          </p:sp>
        </mc:Choice>
        <mc:Fallback xmlns="">
          <p:sp>
            <p:nvSpPr>
              <p:cNvPr id="29" name="TextBox 28">
                <a:extLst>
                  <a:ext uri="{FF2B5EF4-FFF2-40B4-BE49-F238E27FC236}">
                    <a16:creationId xmlns:a16="http://schemas.microsoft.com/office/drawing/2014/main" id="{3E858BF0-C8C4-4533-B311-68EE05F70B19}"/>
                  </a:ext>
                </a:extLst>
              </p:cNvPr>
              <p:cNvSpPr txBox="1">
                <a:spLocks noRot="1" noChangeAspect="1" noMove="1" noResize="1" noEditPoints="1" noAdjustHandles="1" noChangeArrowheads="1" noChangeShapeType="1" noTextEdit="1"/>
              </p:cNvSpPr>
              <p:nvPr/>
            </p:nvSpPr>
            <p:spPr>
              <a:xfrm>
                <a:off x="4369696" y="2678011"/>
                <a:ext cx="6071437" cy="391582"/>
              </a:xfrm>
              <a:prstGeom prst="rect">
                <a:avLst/>
              </a:prstGeom>
              <a:blipFill>
                <a:blip r:embed="rId9"/>
                <a:stretch>
                  <a:fillRect b="-9231"/>
                </a:stretch>
              </a:blipFill>
            </p:spPr>
            <p:txBody>
              <a:bodyPr/>
              <a:lstStyle/>
              <a:p>
                <a:r>
                  <a:rPr lang="en-GB">
                    <a:noFill/>
                  </a:rPr>
                  <a:t> </a:t>
                </a:r>
              </a:p>
            </p:txBody>
          </p:sp>
        </mc:Fallback>
      </mc:AlternateContent>
      <p:sp>
        <p:nvSpPr>
          <p:cNvPr id="30" name="TextBox 29">
            <a:extLst>
              <a:ext uri="{FF2B5EF4-FFF2-40B4-BE49-F238E27FC236}">
                <a16:creationId xmlns:a16="http://schemas.microsoft.com/office/drawing/2014/main" id="{ED5C48F7-B55A-46EF-8E7F-6532D87E2DFF}"/>
              </a:ext>
            </a:extLst>
          </p:cNvPr>
          <p:cNvSpPr txBox="1"/>
          <p:nvPr/>
        </p:nvSpPr>
        <p:spPr>
          <a:xfrm>
            <a:off x="6243185" y="2974699"/>
            <a:ext cx="2786987" cy="646331"/>
          </a:xfrm>
          <a:prstGeom prst="rect">
            <a:avLst/>
          </a:prstGeom>
          <a:noFill/>
        </p:spPr>
        <p:txBody>
          <a:bodyPr wrap="square">
            <a:spAutoFit/>
          </a:bodyPr>
          <a:lstStyle/>
          <a:p>
            <a:r>
              <a:rPr lang="en-GB" dirty="0"/>
              <a:t>For a planar surface (orthogonal to gravity)</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E030FF-5780-45E9-BD3B-9D14E7CFFA79}"/>
                  </a:ext>
                </a:extLst>
              </p:cNvPr>
              <p:cNvSpPr txBox="1"/>
              <p:nvPr/>
            </p:nvSpPr>
            <p:spPr>
              <a:xfrm>
                <a:off x="6245088" y="3631351"/>
                <a:ext cx="2467248" cy="1200329"/>
              </a:xfrm>
              <a:prstGeom prst="rect">
                <a:avLst/>
              </a:prstGeom>
              <a:noFill/>
            </p:spPr>
            <p:txBody>
              <a:bodyPr wrap="square">
                <a:spAutoFit/>
              </a:bodyPr>
              <a:lstStyle/>
              <a:p>
                <a14:m>
                  <m:oMath xmlns:m="http://schemas.openxmlformats.org/officeDocument/2006/math">
                    <m:r>
                      <a:rPr lang="en-GB" b="0" i="1" smtClean="0">
                        <a:latin typeface="Cambria Math" panose="02040503050406030204" pitchFamily="18" charset="0"/>
                      </a:rPr>
                      <m:t>𝑔</m:t>
                    </m:r>
                  </m:oMath>
                </a14:m>
                <a:r>
                  <a:rPr lang="en-GB" dirty="0"/>
                  <a:t> gravity</a:t>
                </a:r>
              </a:p>
              <a:p>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𝑀</m:t>
                        </m:r>
                      </m:e>
                      <m:sub>
                        <m:r>
                          <a:rPr lang="en-GB" sz="1800" b="0" i="1" smtClean="0">
                            <a:latin typeface="Cambria Math" panose="02040503050406030204" pitchFamily="18" charset="0"/>
                          </a:rPr>
                          <m:t>𝑙</m:t>
                        </m:r>
                      </m:sub>
                    </m:sSub>
                  </m:oMath>
                </a14:m>
                <a:r>
                  <a:rPr lang="en-GB" dirty="0"/>
                  <a:t> mass of the load</a:t>
                </a:r>
              </a:p>
              <a:p>
                <a14:m>
                  <m:oMath xmlns:m="http://schemas.openxmlformats.org/officeDocument/2006/math">
                    <m:r>
                      <a:rPr lang="en-GB" sz="1800" b="0" i="1" smtClean="0">
                        <a:latin typeface="Cambria Math" panose="02040503050406030204" pitchFamily="18" charset="0"/>
                        <a:ea typeface="Cambria Math" panose="02040503050406030204" pitchFamily="18" charset="0"/>
                      </a:rPr>
                      <m:t>𝜇</m:t>
                    </m:r>
                  </m:oMath>
                </a14:m>
                <a:r>
                  <a:rPr lang="en-GB" dirty="0"/>
                  <a:t> friction coefficient</a:t>
                </a:r>
              </a:p>
              <a:p>
                <a:endParaRPr lang="en-GB" dirty="0"/>
              </a:p>
            </p:txBody>
          </p:sp>
        </mc:Choice>
        <mc:Fallback xmlns="">
          <p:sp>
            <p:nvSpPr>
              <p:cNvPr id="31" name="TextBox 30">
                <a:extLst>
                  <a:ext uri="{FF2B5EF4-FFF2-40B4-BE49-F238E27FC236}">
                    <a16:creationId xmlns:a16="http://schemas.microsoft.com/office/drawing/2014/main" id="{06E030FF-5780-45E9-BD3B-9D14E7CFFA79}"/>
                  </a:ext>
                </a:extLst>
              </p:cNvPr>
              <p:cNvSpPr txBox="1">
                <a:spLocks noRot="1" noChangeAspect="1" noMove="1" noResize="1" noEditPoints="1" noAdjustHandles="1" noChangeArrowheads="1" noChangeShapeType="1" noTextEdit="1"/>
              </p:cNvSpPr>
              <p:nvPr/>
            </p:nvSpPr>
            <p:spPr>
              <a:xfrm>
                <a:off x="6245088" y="3631351"/>
                <a:ext cx="2467248" cy="1200329"/>
              </a:xfrm>
              <a:prstGeom prst="rect">
                <a:avLst/>
              </a:prstGeom>
              <a:blipFill>
                <a:blip r:embed="rId10"/>
                <a:stretch>
                  <a:fillRect t="-3046"/>
                </a:stretch>
              </a:blipFill>
            </p:spPr>
            <p:txBody>
              <a:bodyPr/>
              <a:lstStyle/>
              <a:p>
                <a:r>
                  <a:rPr lang="en-GB">
                    <a:noFill/>
                  </a:rPr>
                  <a:t> </a:t>
                </a:r>
              </a:p>
            </p:txBody>
          </p:sp>
        </mc:Fallback>
      </mc:AlternateContent>
      <p:sp>
        <p:nvSpPr>
          <p:cNvPr id="32" name="Rectangle 31">
            <a:extLst>
              <a:ext uri="{FF2B5EF4-FFF2-40B4-BE49-F238E27FC236}">
                <a16:creationId xmlns:a16="http://schemas.microsoft.com/office/drawing/2014/main" id="{1EFED3EA-D2B6-4FD9-A0F0-7161A5B7D5E8}"/>
              </a:ext>
            </a:extLst>
          </p:cNvPr>
          <p:cNvSpPr/>
          <p:nvPr/>
        </p:nvSpPr>
        <p:spPr>
          <a:xfrm>
            <a:off x="6261862" y="2667373"/>
            <a:ext cx="2815867" cy="18560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46" name="Picture 2" descr="Ball Screw Selection and Calculations Ball Screw Selection Criteria">
            <a:extLst>
              <a:ext uri="{FF2B5EF4-FFF2-40B4-BE49-F238E27FC236}">
                <a16:creationId xmlns:a16="http://schemas.microsoft.com/office/drawing/2014/main" id="{C262063D-C488-471B-9EB6-43E961935E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15456" y="4556890"/>
            <a:ext cx="2828925" cy="161925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41827005-11D2-47B4-80F0-DCA4DACD72F3}"/>
              </a:ext>
            </a:extLst>
          </p:cNvPr>
          <p:cNvCxnSpPr/>
          <p:nvPr/>
        </p:nvCxnSpPr>
        <p:spPr>
          <a:xfrm flipH="1">
            <a:off x="10116460" y="5687681"/>
            <a:ext cx="918973"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1D6F4B73-3F70-440B-84A2-B751CA4AB746}"/>
                  </a:ext>
                </a:extLst>
              </p:cNvPr>
              <p:cNvSpPr/>
              <p:nvPr/>
            </p:nvSpPr>
            <p:spPr>
              <a:xfrm>
                <a:off x="10667680" y="5316744"/>
                <a:ext cx="667025" cy="3583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rPr>
                          </m:ctrlPr>
                        </m:sSubPr>
                        <m:e>
                          <m:r>
                            <a:rPr lang="en-US" sz="1600" i="1">
                              <a:latin typeface="Cambria Math" panose="02040503050406030204" pitchFamily="18" charset="0"/>
                            </a:rPr>
                            <m:t>𝐹</m:t>
                          </m:r>
                        </m:e>
                        <m:sub>
                          <m:r>
                            <a:rPr lang="en-GB" sz="1600" b="0" i="1" smtClean="0">
                              <a:latin typeface="Cambria Math" panose="02040503050406030204" pitchFamily="18" charset="0"/>
                            </a:rPr>
                            <m:t>𝑓𝑟𝑖𝑐𝑡𝑖𝑜𝑛</m:t>
                          </m:r>
                          <m:r>
                            <a:rPr lang="en-GB" sz="1600" b="0" i="1" smtClean="0">
                              <a:latin typeface="Cambria Math" panose="02040503050406030204" pitchFamily="18" charset="0"/>
                            </a:rPr>
                            <m:t> </m:t>
                          </m:r>
                          <m:r>
                            <a:rPr lang="en-GB" sz="1600" b="0" i="1" smtClean="0">
                              <a:latin typeface="Cambria Math" panose="02040503050406030204" pitchFamily="18" charset="0"/>
                            </a:rPr>
                            <m:t>𝑓𝑜𝑟𝑐𝑒</m:t>
                          </m:r>
                        </m:sub>
                      </m:sSub>
                    </m:oMath>
                  </m:oMathPara>
                </a14:m>
                <a:endParaRPr lang="en-US" sz="1600" dirty="0"/>
              </a:p>
            </p:txBody>
          </p:sp>
        </mc:Choice>
        <mc:Fallback xmlns="">
          <p:sp>
            <p:nvSpPr>
              <p:cNvPr id="35" name="Rectangle 34">
                <a:extLst>
                  <a:ext uri="{FF2B5EF4-FFF2-40B4-BE49-F238E27FC236}">
                    <a16:creationId xmlns:a16="http://schemas.microsoft.com/office/drawing/2014/main" id="{1D6F4B73-3F70-440B-84A2-B751CA4AB746}"/>
                  </a:ext>
                </a:extLst>
              </p:cNvPr>
              <p:cNvSpPr>
                <a:spLocks noRot="1" noChangeAspect="1" noMove="1" noResize="1" noEditPoints="1" noAdjustHandles="1" noChangeArrowheads="1" noChangeShapeType="1" noTextEdit="1"/>
              </p:cNvSpPr>
              <p:nvPr/>
            </p:nvSpPr>
            <p:spPr>
              <a:xfrm>
                <a:off x="10667680" y="5316744"/>
                <a:ext cx="667025" cy="358303"/>
              </a:xfrm>
              <a:prstGeom prst="rect">
                <a:avLst/>
              </a:prstGeom>
              <a:blipFill>
                <a:blip r:embed="rId13"/>
                <a:stretch>
                  <a:fillRect r="-92661" b="-6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A11C579-6D1B-483E-873C-95B50A69E523}"/>
                  </a:ext>
                </a:extLst>
              </p:cNvPr>
              <p:cNvSpPr txBox="1"/>
              <p:nvPr/>
            </p:nvSpPr>
            <p:spPr>
              <a:xfrm>
                <a:off x="7035182" y="2654033"/>
                <a:ext cx="6259214" cy="6857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rPr>
                            <m:t>𝑡𝑎𝑛</m:t>
                          </m:r>
                          <m:r>
                            <a:rPr lang="en-US" i="1">
                              <a:latin typeface="Cambria Math" panose="02040503050406030204" pitchFamily="18" charset="0"/>
                            </a:rPr>
                            <m:t>(</m:t>
                          </m:r>
                          <m:r>
                            <a:rPr lang="el-GR" i="1">
                              <a:latin typeface="Cambria Math" panose="02040503050406030204" pitchFamily="18" charset="0"/>
                            </a:rPr>
                            <m:t>𝛷</m:t>
                          </m:r>
                          <m:r>
                            <a:rPr lang="en-US" i="1">
                              <a:latin typeface="Cambria Math" panose="02040503050406030204" pitchFamily="18" charset="0"/>
                            </a:rPr>
                            <m:t>)</m:t>
                          </m:r>
                          <m:r>
                            <m:rPr>
                              <m:nor/>
                            </m:rPr>
                            <a:rPr lang="fr-FR" dirty="0">
                              <a:latin typeface="Arial" panose="020B0604020202020204" pitchFamily="34" charset="0"/>
                              <a:cs typeface="Arial" panose="020B0604020202020204" pitchFamily="34" charset="0"/>
                            </a:rPr>
                            <m:t> </m:t>
                          </m:r>
                        </m:num>
                        <m:den>
                          <m:r>
                            <a:rPr lang="en-US" i="1">
                              <a:latin typeface="Cambria Math" panose="02040503050406030204" pitchFamily="18" charset="0"/>
                            </a:rPr>
                            <m:t>𝑡𝑎𝑛</m:t>
                          </m:r>
                          <m:r>
                            <a:rPr lang="en-US" i="1">
                              <a:latin typeface="Cambria Math" panose="02040503050406030204" pitchFamily="18" charset="0"/>
                            </a:rPr>
                            <m:t>(</m:t>
                          </m:r>
                          <m:r>
                            <a:rPr lang="el-GR" i="1">
                              <a:latin typeface="Cambria Math" panose="02040503050406030204" pitchFamily="18" charset="0"/>
                            </a:rPr>
                            <m:t>𝜆</m:t>
                          </m:r>
                          <m:r>
                            <a:rPr lang="en-GB" b="0" i="1" smtClean="0">
                              <a:latin typeface="Cambria Math" panose="02040503050406030204" pitchFamily="18" charset="0"/>
                            </a:rPr>
                            <m:t>+</m:t>
                          </m:r>
                          <m:r>
                            <a:rPr lang="el-GR" i="1">
                              <a:latin typeface="Cambria Math" panose="02040503050406030204" pitchFamily="18" charset="0"/>
                            </a:rPr>
                            <m:t>𝛷</m:t>
                          </m:r>
                          <m:r>
                            <a:rPr lang="en-US" i="1">
                              <a:latin typeface="Cambria Math" panose="02040503050406030204" pitchFamily="18" charset="0"/>
                            </a:rPr>
                            <m:t>)</m:t>
                          </m:r>
                          <m:r>
                            <m:rPr>
                              <m:nor/>
                            </m:rPr>
                            <a:rPr lang="fr-FR" dirty="0">
                              <a:latin typeface="Arial" panose="020B0604020202020204" pitchFamily="34" charset="0"/>
                              <a:cs typeface="Arial" panose="020B0604020202020204" pitchFamily="34" charset="0"/>
                            </a:rPr>
                            <m:t> </m:t>
                          </m:r>
                        </m:den>
                      </m:f>
                    </m:oMath>
                  </m:oMathPara>
                </a14:m>
                <a:endParaRPr lang="en-GB" dirty="0"/>
              </a:p>
            </p:txBody>
          </p:sp>
        </mc:Choice>
        <mc:Fallback xmlns="">
          <p:sp>
            <p:nvSpPr>
              <p:cNvPr id="37" name="TextBox 36">
                <a:extLst>
                  <a:ext uri="{FF2B5EF4-FFF2-40B4-BE49-F238E27FC236}">
                    <a16:creationId xmlns:a16="http://schemas.microsoft.com/office/drawing/2014/main" id="{6A11C579-6D1B-483E-873C-95B50A69E523}"/>
                  </a:ext>
                </a:extLst>
              </p:cNvPr>
              <p:cNvSpPr txBox="1">
                <a:spLocks noRot="1" noChangeAspect="1" noMove="1" noResize="1" noEditPoints="1" noAdjustHandles="1" noChangeArrowheads="1" noChangeShapeType="1" noTextEdit="1"/>
              </p:cNvSpPr>
              <p:nvPr/>
            </p:nvSpPr>
            <p:spPr>
              <a:xfrm>
                <a:off x="7035182" y="2654033"/>
                <a:ext cx="6259214" cy="685765"/>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277D2C1-84F8-4822-BC07-ED26A13889FF}"/>
                  </a:ext>
                </a:extLst>
              </p:cNvPr>
              <p:cNvSpPr txBox="1"/>
              <p:nvPr/>
            </p:nvSpPr>
            <p:spPr>
              <a:xfrm>
                <a:off x="7223440" y="3341432"/>
                <a:ext cx="6648572" cy="6463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l-GR" i="1" smtClean="0">
                          <a:latin typeface="Cambria Math" panose="02040503050406030204" pitchFamily="18" charset="0"/>
                        </a:rPr>
                        <m:t>𝛷</m:t>
                      </m:r>
                      <m:r>
                        <a:rPr lang="en-GB" b="0" i="1" smtClean="0">
                          <a:latin typeface="Cambria Math" panose="02040503050406030204" pitchFamily="18" charset="0"/>
                        </a:rPr>
                        <m:t>=</m:t>
                      </m:r>
                      <m:r>
                        <a:rPr lang="en-GB" b="0" i="1" smtClean="0">
                          <a:latin typeface="Cambria Math" panose="02040503050406030204" pitchFamily="18" charset="0"/>
                        </a:rPr>
                        <m:t>𝑙𝑒𝑎𝑑</m:t>
                      </m:r>
                      <m:r>
                        <a:rPr lang="en-GB" b="0" i="1" smtClean="0">
                          <a:latin typeface="Cambria Math" panose="02040503050406030204" pitchFamily="18" charset="0"/>
                        </a:rPr>
                        <m:t> </m:t>
                      </m:r>
                      <m:r>
                        <a:rPr lang="en-GB" b="0" i="1" smtClean="0">
                          <a:latin typeface="Cambria Math" panose="02040503050406030204" pitchFamily="18" charset="0"/>
                        </a:rPr>
                        <m:t>𝑎𝑛𝑔𝑙𝑒</m:t>
                      </m:r>
                    </m:oMath>
                  </m:oMathPara>
                </a14:m>
                <a:endParaRPr lang="en-GB" dirty="0"/>
              </a:p>
              <a:p>
                <a:pPr/>
                <a14:m>
                  <m:oMathPara xmlns:m="http://schemas.openxmlformats.org/officeDocument/2006/math">
                    <m:oMathParaPr>
                      <m:jc m:val="centerGroup"/>
                    </m:oMathParaPr>
                    <m:oMath xmlns:m="http://schemas.openxmlformats.org/officeDocument/2006/math">
                      <m:r>
                        <a:rPr lang="el-GR" i="1">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𝑓𝑟𝑖𝑐𝑡𝑖𝑜𝑛</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𝑐𝑜𝑒𝑓</m:t>
                      </m:r>
                      <m:r>
                        <a:rPr lang="en-GB" b="0" i="1" smtClean="0">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tan</m:t>
                      </m:r>
                      <m:r>
                        <a:rPr lang="en-US" i="1">
                          <a:latin typeface="Cambria Math" panose="02040503050406030204" pitchFamily="18" charset="0"/>
                        </a:rPr>
                        <m:t> </m:t>
                      </m:r>
                      <m:r>
                        <a:rPr lang="el-GR" i="1">
                          <a:latin typeface="Cambria Math" panose="02040503050406030204" pitchFamily="18" charset="0"/>
                        </a:rPr>
                        <m:t>𝜆</m:t>
                      </m:r>
                    </m:oMath>
                  </m:oMathPara>
                </a14:m>
                <a:endParaRPr lang="en-GB" i="1" dirty="0"/>
              </a:p>
            </p:txBody>
          </p:sp>
        </mc:Choice>
        <mc:Fallback xmlns="">
          <p:sp>
            <p:nvSpPr>
              <p:cNvPr id="39" name="TextBox 38">
                <a:extLst>
                  <a:ext uri="{FF2B5EF4-FFF2-40B4-BE49-F238E27FC236}">
                    <a16:creationId xmlns:a16="http://schemas.microsoft.com/office/drawing/2014/main" id="{7277D2C1-84F8-4822-BC07-ED26A13889FF}"/>
                  </a:ext>
                </a:extLst>
              </p:cNvPr>
              <p:cNvSpPr txBox="1">
                <a:spLocks noRot="1" noChangeAspect="1" noMove="1" noResize="1" noEditPoints="1" noAdjustHandles="1" noChangeArrowheads="1" noChangeShapeType="1" noTextEdit="1"/>
              </p:cNvSpPr>
              <p:nvPr/>
            </p:nvSpPr>
            <p:spPr>
              <a:xfrm>
                <a:off x="7223440" y="3341432"/>
                <a:ext cx="6648572" cy="646331"/>
              </a:xfrm>
              <a:prstGeom prst="rect">
                <a:avLst/>
              </a:prstGeom>
              <a:blipFill>
                <a:blip r:embed="rId15"/>
                <a:stretch>
                  <a:fillRect b="-7547"/>
                </a:stretch>
              </a:blipFill>
            </p:spPr>
            <p:txBody>
              <a:bodyPr/>
              <a:lstStyle/>
              <a:p>
                <a:r>
                  <a:rPr lang="en-GB">
                    <a:noFill/>
                  </a:rPr>
                  <a:t> </a:t>
                </a:r>
              </a:p>
            </p:txBody>
          </p:sp>
        </mc:Fallback>
      </mc:AlternateContent>
      <p:sp>
        <p:nvSpPr>
          <p:cNvPr id="38" name="Rectangle 37">
            <a:extLst>
              <a:ext uri="{FF2B5EF4-FFF2-40B4-BE49-F238E27FC236}">
                <a16:creationId xmlns:a16="http://schemas.microsoft.com/office/drawing/2014/main" id="{5B0B0D87-0CF1-49F9-86F1-9E40C22B0D90}"/>
              </a:ext>
            </a:extLst>
          </p:cNvPr>
          <p:cNvSpPr/>
          <p:nvPr/>
        </p:nvSpPr>
        <p:spPr>
          <a:xfrm>
            <a:off x="9182879" y="2674007"/>
            <a:ext cx="2815867" cy="1394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724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520825"/>
            <a:ext cx="10515600" cy="4351338"/>
          </a:xfrm>
        </p:spPr>
        <p:txBody>
          <a:bodyPr>
            <a:normAutofit/>
          </a:bodyPr>
          <a:lstStyle/>
          <a:p>
            <a:r>
              <a:rPr lang="en-MY" dirty="0"/>
              <a:t>Chapter 1 covers the following basic definitions:</a:t>
            </a:r>
          </a:p>
          <a:p>
            <a:pPr lvl="1"/>
            <a:r>
              <a:rPr lang="en-MY" dirty="0"/>
              <a:t>Moment of inertia</a:t>
            </a:r>
          </a:p>
          <a:p>
            <a:pPr lvl="1"/>
            <a:r>
              <a:rPr lang="en-MY" dirty="0"/>
              <a:t>Friction</a:t>
            </a:r>
          </a:p>
          <a:p>
            <a:pPr lvl="1"/>
            <a:r>
              <a:rPr lang="en-MY" dirty="0"/>
              <a:t>Path control</a:t>
            </a:r>
          </a:p>
          <a:p>
            <a:pPr lvl="1"/>
            <a:r>
              <a:rPr lang="en-MY" dirty="0">
                <a:solidFill>
                  <a:srgbClr val="FF0000"/>
                </a:solidFill>
              </a:rPr>
              <a:t>Power transmission</a:t>
            </a:r>
          </a:p>
          <a:p>
            <a:pPr lvl="1"/>
            <a:r>
              <a:rPr lang="en-MY" dirty="0">
                <a:solidFill>
                  <a:srgbClr val="FF0000"/>
                </a:solidFill>
              </a:rPr>
              <a:t>Torque balanced equation </a:t>
            </a:r>
          </a:p>
          <a:p>
            <a:pPr lvl="1"/>
            <a:r>
              <a:rPr lang="en-MY" dirty="0">
                <a:solidFill>
                  <a:srgbClr val="FF0000"/>
                </a:solidFill>
              </a:rPr>
              <a:t>Torque and kinetic energy</a:t>
            </a:r>
          </a:p>
          <a:p>
            <a:pPr lvl="1"/>
            <a:r>
              <a:rPr lang="en-MY" dirty="0" err="1">
                <a:solidFill>
                  <a:srgbClr val="FF0000"/>
                </a:solidFill>
              </a:rPr>
              <a:t>Exemples</a:t>
            </a:r>
            <a:r>
              <a:rPr lang="en-MY" dirty="0">
                <a:solidFill>
                  <a:srgbClr val="FF0000"/>
                </a:solidFill>
              </a:rPr>
              <a:t> of connectors</a:t>
            </a:r>
          </a:p>
          <a:p>
            <a:pPr lvl="3"/>
            <a:r>
              <a:rPr lang="en-MY" dirty="0">
                <a:solidFill>
                  <a:srgbClr val="FF0000"/>
                </a:solidFill>
              </a:rPr>
              <a:t>Bearings</a:t>
            </a:r>
          </a:p>
          <a:p>
            <a:pPr lvl="3"/>
            <a:r>
              <a:rPr lang="en-MY" dirty="0">
                <a:solidFill>
                  <a:srgbClr val="FF0000"/>
                </a:solidFill>
              </a:rPr>
              <a:t>Coupling</a:t>
            </a:r>
          </a:p>
          <a:p>
            <a:pPr lvl="1"/>
            <a:r>
              <a:rPr lang="en-MY" dirty="0"/>
              <a:t>Transducers</a:t>
            </a: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hlinkClick r:id="" action="ppaction://noaction"/>
            </a:endParaRPr>
          </a:p>
          <a:p>
            <a:endParaRPr lang="en-GB" dirty="0"/>
          </a:p>
        </p:txBody>
      </p:sp>
      <p:sp>
        <p:nvSpPr>
          <p:cNvPr id="5" name="Title 4"/>
          <p:cNvSpPr>
            <a:spLocks noGrp="1"/>
          </p:cNvSpPr>
          <p:nvPr>
            <p:ph type="title"/>
          </p:nvPr>
        </p:nvSpPr>
        <p:spPr/>
        <p:txBody>
          <a:bodyPr/>
          <a:lstStyle/>
          <a:p>
            <a:r>
              <a:rPr lang="en-US" dirty="0"/>
              <a:t>Overview</a:t>
            </a:r>
            <a:endParaRPr lang="en-GB" dirty="0"/>
          </a:p>
        </p:txBody>
      </p:sp>
    </p:spTree>
    <p:extLst>
      <p:ext uri="{BB962C8B-B14F-4D97-AF65-F5344CB8AC3E}">
        <p14:creationId xmlns:p14="http://schemas.microsoft.com/office/powerpoint/2010/main" val="2394884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ELEC2208 – Power Electronics and Drives</a:t>
            </a:r>
            <a:endParaRPr lang="en-US" dirty="0"/>
          </a:p>
        </p:txBody>
      </p:sp>
      <p:sp>
        <p:nvSpPr>
          <p:cNvPr id="4" name="Title 3"/>
          <p:cNvSpPr>
            <a:spLocks noGrp="1"/>
          </p:cNvSpPr>
          <p:nvPr>
            <p:ph type="title"/>
          </p:nvPr>
        </p:nvSpPr>
        <p:spPr>
          <a:xfrm>
            <a:off x="307850" y="323987"/>
            <a:ext cx="10515600" cy="1325563"/>
          </a:xfrm>
        </p:spPr>
        <p:txBody>
          <a:bodyPr>
            <a:normAutofit/>
          </a:bodyPr>
          <a:lstStyle/>
          <a:p>
            <a:r>
              <a:rPr lang="en-GB" dirty="0"/>
              <a:t>Torque and inertia relations</a:t>
            </a:r>
          </a:p>
        </p:txBody>
      </p:sp>
      <p:grpSp>
        <p:nvGrpSpPr>
          <p:cNvPr id="31" name="Group 30"/>
          <p:cNvGrpSpPr/>
          <p:nvPr/>
        </p:nvGrpSpPr>
        <p:grpSpPr>
          <a:xfrm>
            <a:off x="8135699" y="902489"/>
            <a:ext cx="3868756" cy="2471862"/>
            <a:chOff x="6698325" y="913056"/>
            <a:chExt cx="3868756" cy="2471862"/>
          </a:xfrm>
        </p:grpSpPr>
        <p:grpSp>
          <p:nvGrpSpPr>
            <p:cNvPr id="5" name="Group 4"/>
            <p:cNvGrpSpPr/>
            <p:nvPr/>
          </p:nvGrpSpPr>
          <p:grpSpPr>
            <a:xfrm>
              <a:off x="7259413" y="1689072"/>
              <a:ext cx="2668201" cy="571502"/>
              <a:chOff x="5800726" y="1943096"/>
              <a:chExt cx="2668201" cy="571502"/>
            </a:xfrm>
          </p:grpSpPr>
          <p:sp>
            <p:nvSpPr>
              <p:cNvPr id="6" name="Oval 5"/>
              <p:cNvSpPr/>
              <p:nvPr/>
            </p:nvSpPr>
            <p:spPr>
              <a:xfrm>
                <a:off x="8268902" y="1943096"/>
                <a:ext cx="200025" cy="57149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14571" y="1943097"/>
                <a:ext cx="2454344" cy="5715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800726" y="1943102"/>
                <a:ext cx="200025" cy="571496"/>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urved Left Arrow 8"/>
            <p:cNvSpPr/>
            <p:nvPr/>
          </p:nvSpPr>
          <p:spPr>
            <a:xfrm flipV="1">
              <a:off x="7328448" y="1393080"/>
              <a:ext cx="396874" cy="11494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p:cNvCxnSpPr/>
            <p:nvPr/>
          </p:nvCxnSpPr>
          <p:spPr>
            <a:xfrm flipH="1" flipV="1">
              <a:off x="9488836" y="1316486"/>
              <a:ext cx="145" cy="1289978"/>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9238706" y="1981831"/>
              <a:ext cx="250130" cy="52226"/>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343065" y="913056"/>
              <a:ext cx="590226" cy="369332"/>
            </a:xfrm>
            <a:prstGeom prst="rect">
              <a:avLst/>
            </a:prstGeom>
            <a:noFill/>
          </p:spPr>
          <p:txBody>
            <a:bodyPr wrap="none" rtlCol="0">
              <a:spAutoFit/>
            </a:bodyPr>
            <a:lstStyle/>
            <a:p>
              <a:r>
                <a:rPr lang="en-US" i="1" dirty="0" err="1"/>
                <a:t>F</a:t>
              </a:r>
              <a:r>
                <a:rPr lang="en-US" i="1" baseline="-25000" dirty="0" err="1"/>
                <a:t>Load</a:t>
              </a:r>
              <a:endParaRPr lang="en-US" i="1" baseline="-25000" dirty="0"/>
            </a:p>
          </p:txBody>
        </p:sp>
        <p:cxnSp>
          <p:nvCxnSpPr>
            <p:cNvPr id="13" name="Straight Arrow Connector 12"/>
            <p:cNvCxnSpPr/>
            <p:nvPr/>
          </p:nvCxnSpPr>
          <p:spPr>
            <a:xfrm flipH="1" flipV="1">
              <a:off x="6698325" y="1974820"/>
              <a:ext cx="652801" cy="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flipV="1">
              <a:off x="9914280" y="1961475"/>
              <a:ext cx="652801" cy="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flipV="1">
              <a:off x="9446465" y="1985284"/>
              <a:ext cx="42370" cy="8847"/>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9446321" y="1980521"/>
              <a:ext cx="1151" cy="48772"/>
            </a:xfrm>
            <a:prstGeom prst="straightConnector1">
              <a:avLst/>
            </a:prstGeom>
            <a:ln>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405869" y="1974820"/>
              <a:ext cx="2521744" cy="0"/>
            </a:xfrm>
            <a:prstGeom prst="straightConnector1">
              <a:avLst/>
            </a:prstGeom>
            <a:ln>
              <a:solidFill>
                <a:schemeClr val="bg2">
                  <a:lumMod val="75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9180435" y="1952784"/>
              <a:ext cx="245580" cy="307777"/>
            </a:xfrm>
            <a:prstGeom prst="rect">
              <a:avLst/>
            </a:prstGeom>
            <a:noFill/>
          </p:spPr>
          <p:txBody>
            <a:bodyPr wrap="none" rtlCol="0">
              <a:spAutoFit/>
            </a:bodyPr>
            <a:lstStyle/>
            <a:p>
              <a:r>
                <a:rPr lang="en-US" sz="1400" i="1" dirty="0"/>
                <a:t>r</a:t>
              </a:r>
              <a:endParaRPr lang="en-US" sz="1400" i="1" baseline="-25000" dirty="0"/>
            </a:p>
          </p:txBody>
        </p:sp>
        <p:sp>
          <p:nvSpPr>
            <p:cNvPr id="19" name="TextBox 18"/>
            <p:cNvSpPr txBox="1"/>
            <p:nvPr/>
          </p:nvSpPr>
          <p:spPr>
            <a:xfrm>
              <a:off x="7759563" y="1268184"/>
              <a:ext cx="737959" cy="369332"/>
            </a:xfrm>
            <a:prstGeom prst="rect">
              <a:avLst/>
            </a:prstGeom>
            <a:noFill/>
          </p:spPr>
          <p:txBody>
            <a:bodyPr wrap="none" rtlCol="0">
              <a:spAutoFit/>
            </a:bodyPr>
            <a:lstStyle/>
            <a:p>
              <a:r>
                <a:rPr lang="en-US" i="1" dirty="0"/>
                <a:t>Screw</a:t>
              </a:r>
              <a:endParaRPr lang="en-US" i="1" baseline="-25000" dirty="0"/>
            </a:p>
          </p:txBody>
        </p:sp>
        <p:sp>
          <p:nvSpPr>
            <p:cNvPr id="20" name="TextBox 19"/>
            <p:cNvSpPr txBox="1"/>
            <p:nvPr/>
          </p:nvSpPr>
          <p:spPr>
            <a:xfrm>
              <a:off x="7050026" y="1023747"/>
              <a:ext cx="397866" cy="369332"/>
            </a:xfrm>
            <a:prstGeom prst="rect">
              <a:avLst/>
            </a:prstGeom>
            <a:noFill/>
          </p:spPr>
          <p:txBody>
            <a:bodyPr wrap="none" rtlCol="0">
              <a:spAutoFit/>
            </a:bodyPr>
            <a:lstStyle/>
            <a:p>
              <a:r>
                <a:rPr lang="en-US" i="1" dirty="0"/>
                <a:t>N</a:t>
              </a:r>
              <a:r>
                <a:rPr lang="en-US" i="1" baseline="-25000" dirty="0"/>
                <a:t>L</a:t>
              </a:r>
            </a:p>
          </p:txBody>
        </p:sp>
        <mc:AlternateContent xmlns:mc="http://schemas.openxmlformats.org/markup-compatibility/2006" xmlns:a14="http://schemas.microsoft.com/office/drawing/2010/main">
          <mc:Choice Requires="a14">
            <p:sp>
              <p:nvSpPr>
                <p:cNvPr id="21" name="Rectangle 20"/>
                <p:cNvSpPr/>
                <p:nvPr/>
              </p:nvSpPr>
              <p:spPr>
                <a:xfrm>
                  <a:off x="7234269" y="2738587"/>
                  <a:ext cx="3275712" cy="646331"/>
                </a:xfrm>
                <a:prstGeom prst="rect">
                  <a:avLst/>
                </a:prstGeom>
              </p:spPr>
              <p:txBody>
                <a:bodyPr wrap="square">
                  <a:spAutoFit/>
                </a:bodyPr>
                <a:lstStyle/>
                <a:p>
                  <a:pPr marL="285750" indent="-285750">
                    <a:buFont typeface="Arial" panose="020B0604020202020204" pitchFamily="34" charset="0"/>
                    <a:buChar char="•"/>
                  </a:pPr>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𝐿</m:t>
                          </m:r>
                          <m:r>
                            <a:rPr lang="en-US" i="1">
                              <a:latin typeface="Cambria Math" panose="02040503050406030204" pitchFamily="18" charset="0"/>
                            </a:rPr>
                            <m:t>𝑜𝑎𝑑</m:t>
                          </m:r>
                          <m:r>
                            <a:rPr lang="en-GB" i="1">
                              <a:latin typeface="Cambria Math" panose="02040503050406030204" pitchFamily="18" charset="0"/>
                            </a:rPr>
                            <m:t> </m:t>
                          </m:r>
                        </m:sub>
                      </m:sSub>
                    </m:oMath>
                  </a14:m>
                  <a:r>
                    <a:rPr lang="en-GB" dirty="0"/>
                    <a:t>is assumed as point mass on the screw peripheral.</a:t>
                  </a:r>
                </a:p>
              </p:txBody>
            </p:sp>
          </mc:Choice>
          <mc:Fallback xmlns="">
            <p:sp>
              <p:nvSpPr>
                <p:cNvPr id="21" name="Rectangle 20"/>
                <p:cNvSpPr>
                  <a:spLocks noRot="1" noChangeAspect="1" noMove="1" noResize="1" noEditPoints="1" noAdjustHandles="1" noChangeArrowheads="1" noChangeShapeType="1" noTextEdit="1"/>
                </p:cNvSpPr>
                <p:nvPr/>
              </p:nvSpPr>
              <p:spPr>
                <a:xfrm>
                  <a:off x="7234269" y="2738587"/>
                  <a:ext cx="3275712" cy="646331"/>
                </a:xfrm>
                <a:prstGeom prst="rect">
                  <a:avLst/>
                </a:prstGeom>
                <a:blipFill rotWithShape="0">
                  <a:blip r:embed="rId2"/>
                  <a:stretch>
                    <a:fillRect l="-1304" t="-5660" r="-1304" b="-14151"/>
                  </a:stretch>
                </a:blipFill>
              </p:spPr>
              <p:txBody>
                <a:bodyPr/>
                <a:lstStyle/>
                <a:p>
                  <a:r>
                    <a:rPr lang="en-GB">
                      <a:noFill/>
                    </a:rPr>
                    <a:t> </a:t>
                  </a:r>
                </a:p>
              </p:txBody>
            </p:sp>
          </mc:Fallback>
        </mc:AlternateContent>
      </p:grpSp>
      <p:sp>
        <p:nvSpPr>
          <p:cNvPr id="30" name="Date Placeholder 29"/>
          <p:cNvSpPr>
            <a:spLocks noGrp="1"/>
          </p:cNvSpPr>
          <p:nvPr>
            <p:ph type="dt" sz="half" idx="10"/>
          </p:nvPr>
        </p:nvSpPr>
        <p:spPr/>
        <p:txBody>
          <a:bodyPr/>
          <a:lstStyle/>
          <a:p>
            <a:fld id="{511F8E2F-4BDA-4DC8-9AAE-6CFC3CD6C25B}" type="datetime1">
              <a:rPr lang="en-US" smtClean="0"/>
              <a:t>3/27/2023</a:t>
            </a:fld>
            <a:endParaRPr lang="en-US" dirty="0"/>
          </a:p>
        </p:txBody>
      </p:sp>
      <mc:AlternateContent xmlns:mc="http://schemas.openxmlformats.org/markup-compatibility/2006" xmlns:a14="http://schemas.microsoft.com/office/drawing/2010/main">
        <mc:Choice Requires="a14">
          <p:sp>
            <p:nvSpPr>
              <p:cNvPr id="29" name="Rectangle 28"/>
              <p:cNvSpPr/>
              <p:nvPr/>
            </p:nvSpPr>
            <p:spPr>
              <a:xfrm>
                <a:off x="144179" y="1455716"/>
                <a:ext cx="8358893" cy="3837269"/>
              </a:xfrm>
              <a:prstGeom prst="rect">
                <a:avLst/>
              </a:prstGeom>
            </p:spPr>
            <p:txBody>
              <a:bodyPr wrap="square">
                <a:spAutoFit/>
              </a:bodyPr>
              <a:lstStyle/>
              <a:p>
                <a:pPr algn="just"/>
                <a:r>
                  <a:rPr lang="en-GB" dirty="0">
                    <a:solidFill>
                      <a:srgbClr val="333333"/>
                    </a:solidFill>
                    <a:latin typeface="Verdana" panose="020B0604030504040204" pitchFamily="34" charset="0"/>
                  </a:rPr>
                  <a:t>In rotational motion, torque is required to produce an angular acceleration of an object.</a:t>
                </a:r>
              </a:p>
              <a:p>
                <a:pPr algn="just"/>
                <a:r>
                  <a:rPr lang="en-GB" dirty="0">
                    <a:solidFill>
                      <a:srgbClr val="333333"/>
                    </a:solidFill>
                    <a:latin typeface="Verdana" panose="020B0604030504040204" pitchFamily="34" charset="0"/>
                  </a:rPr>
                  <a:t>The amount of torque required to produce an angular acceleration depends on the distribution of the mass of the object. </a:t>
                </a:r>
              </a:p>
              <a:p>
                <a:pPr algn="just"/>
                <a:r>
                  <a:rPr lang="en-GB" dirty="0">
                    <a:solidFill>
                      <a:srgbClr val="333333"/>
                    </a:solidFill>
                    <a:latin typeface="Verdana" panose="020B0604030504040204" pitchFamily="34" charset="0"/>
                  </a:rPr>
                  <a:t>The moment of inertia is a value that describes the distribution. </a:t>
                </a:r>
              </a:p>
              <a:p>
                <a:pPr algn="just"/>
                <a:r>
                  <a:rPr lang="en-GB" dirty="0">
                    <a:solidFill>
                      <a:srgbClr val="333333"/>
                    </a:solidFill>
                    <a:latin typeface="Verdana" panose="020B0604030504040204" pitchFamily="34" charset="0"/>
                  </a:rPr>
                  <a:t>The torque on a given axis is the product of the moment of inertia and the angular acceleration. </a:t>
                </a:r>
              </a:p>
              <a:p>
                <a:pPr algn="just"/>
                <a:endParaRPr lang="en-GB" dirty="0">
                  <a:solidFill>
                    <a:srgbClr val="333333"/>
                  </a:solidFill>
                  <a:latin typeface="Verdana" panose="020B0604030504040204" pitchFamily="34" charset="0"/>
                </a:endParaRPr>
              </a:p>
              <a:p>
                <a:pPr algn="just"/>
                <a:endParaRPr lang="en-GB" dirty="0">
                  <a:solidFill>
                    <a:srgbClr val="333333"/>
                  </a:solidFill>
                  <a:latin typeface="Verdana" panose="020B0604030504040204" pitchFamily="34" charset="0"/>
                </a:endParaRPr>
              </a:p>
              <a:p>
                <a:pPr algn="just"/>
                <a:endParaRPr lang="en-GB" dirty="0">
                  <a:solidFill>
                    <a:srgbClr val="333333"/>
                  </a:solidFill>
                  <a:latin typeface="Verdana" panose="020B0604030504040204" pitchFamily="34" charset="0"/>
                </a:endParaRPr>
              </a:p>
              <a:p>
                <a:pPr algn="just"/>
                <a:endParaRPr lang="en-GB" dirty="0">
                  <a:solidFill>
                    <a:srgbClr val="333333"/>
                  </a:solidFill>
                  <a:latin typeface="Verdana" panose="020B0604030504040204" pitchFamily="34" charset="0"/>
                </a:endParaRPr>
              </a:p>
              <a:p>
                <a:pPr algn="just"/>
                <a:endParaRPr lang="en-GB" dirty="0">
                  <a:solidFill>
                    <a:srgbClr val="333333"/>
                  </a:solidFill>
                  <a:latin typeface="Verdana" panose="020B0604030504040204" pitchFamily="34" charset="0"/>
                </a:endParaRPr>
              </a:p>
              <a:p>
                <a:pPr algn="just"/>
                <a:r>
                  <a:rPr lang="en-GB" dirty="0">
                    <a:solidFill>
                      <a:srgbClr val="333333"/>
                    </a:solidFill>
                    <a:latin typeface="Verdana" panose="020B0604030504040204" pitchFamily="34" charset="0"/>
                  </a:rPr>
                  <a:t>The units of torque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𝑇</m:t>
                        </m:r>
                      </m:e>
                      <m:sub>
                        <m:r>
                          <a:rPr lang="en-GB" i="1">
                            <a:latin typeface="Cambria Math" panose="02040503050406030204" pitchFamily="18" charset="0"/>
                          </a:rPr>
                          <m:t>𝑠</m:t>
                        </m:r>
                      </m:sub>
                    </m:sSub>
                  </m:oMath>
                </a14:m>
                <a:r>
                  <a:rPr lang="en-GB" dirty="0">
                    <a:solidFill>
                      <a:srgbClr val="333333"/>
                    </a:solidFill>
                    <a:latin typeface="Verdana" panose="020B0604030504040204" pitchFamily="34" charset="0"/>
                  </a:rPr>
                  <a:t> are Newton-meters (</a:t>
                </a:r>
                <a:r>
                  <a:rPr lang="en-GB" dirty="0" err="1">
                    <a:solidFill>
                      <a:srgbClr val="333333"/>
                    </a:solidFill>
                    <a:latin typeface="Verdana" panose="020B0604030504040204" pitchFamily="34" charset="0"/>
                  </a:rPr>
                  <a:t>N∙m</a:t>
                </a:r>
                <a:r>
                  <a:rPr lang="en-GB" dirty="0">
                    <a:solidFill>
                      <a:srgbClr val="333333"/>
                    </a:solidFill>
                    <a:latin typeface="Verdana" panose="020B0604030504040204" pitchFamily="34" charset="0"/>
                  </a:rPr>
                  <a:t>).</a:t>
                </a:r>
                <a:endParaRPr lang="en-GB" dirty="0"/>
              </a:p>
            </p:txBody>
          </p:sp>
        </mc:Choice>
        <mc:Fallback xmlns="">
          <p:sp>
            <p:nvSpPr>
              <p:cNvPr id="29" name="Rectangle 28"/>
              <p:cNvSpPr>
                <a:spLocks noRot="1" noChangeAspect="1" noMove="1" noResize="1" noEditPoints="1" noAdjustHandles="1" noChangeArrowheads="1" noChangeShapeType="1" noTextEdit="1"/>
              </p:cNvSpPr>
              <p:nvPr/>
            </p:nvSpPr>
            <p:spPr>
              <a:xfrm>
                <a:off x="144179" y="1455716"/>
                <a:ext cx="8358893" cy="3837269"/>
              </a:xfrm>
              <a:prstGeom prst="rect">
                <a:avLst/>
              </a:prstGeom>
              <a:blipFill>
                <a:blip r:embed="rId9"/>
                <a:stretch>
                  <a:fillRect l="-656" t="-954" r="-5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187681" y="3766495"/>
                <a:ext cx="6514669" cy="523220"/>
              </a:xfrm>
              <a:prstGeom prst="rect">
                <a:avLst/>
              </a:prstGeom>
            </p:spPr>
            <p:txBody>
              <a:bodyPr wrap="none">
                <a:spAutoFit/>
              </a:bodyPr>
              <a:lstStyle/>
              <a:p>
                <a14:m>
                  <m:oMath xmlns:m="http://schemas.openxmlformats.org/officeDocument/2006/math">
                    <m:sSub>
                      <m:sSubPr>
                        <m:ctrlPr>
                          <a:rPr lang="en-GB" sz="2800" i="1" smtClean="0">
                            <a:latin typeface="Cambria Math" panose="02040503050406030204" pitchFamily="18" charset="0"/>
                          </a:rPr>
                        </m:ctrlPr>
                      </m:sSubPr>
                      <m:e>
                        <m:sSub>
                          <m:sSubPr>
                            <m:ctrlPr>
                              <a:rPr lang="en-GB" sz="2800" i="1">
                                <a:latin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𝑇</m:t>
                            </m:r>
                          </m:e>
                          <m:sub>
                            <m:r>
                              <a:rPr lang="en-GB" sz="2800" i="1">
                                <a:latin typeface="Cambria Math" panose="02040503050406030204" pitchFamily="18" charset="0"/>
                              </a:rPr>
                              <m:t>𝑠</m:t>
                            </m:r>
                          </m:sub>
                        </m:sSub>
                        <m:r>
                          <a:rPr lang="en-GB" sz="2800" b="0" i="1" smtClean="0">
                            <a:latin typeface="Cambria Math" panose="02040503050406030204" pitchFamily="18" charset="0"/>
                          </a:rPr>
                          <m:t>=</m:t>
                        </m:r>
                        <m:r>
                          <a:rPr lang="en-GB" sz="2800" i="1">
                            <a:latin typeface="Cambria Math" panose="02040503050406030204" pitchFamily="18" charset="0"/>
                            <a:ea typeface="Cambria Math" panose="02040503050406030204" pitchFamily="18" charset="0"/>
                          </a:rPr>
                          <m:t>𝛼</m:t>
                        </m:r>
                        <m:d>
                          <m:dPr>
                            <m:ctrlPr>
                              <a:rPr lang="en-GB" sz="2800" i="1">
                                <a:latin typeface="Cambria Math" panose="02040503050406030204" pitchFamily="18" charset="0"/>
                                <a:ea typeface="Cambria Math" panose="02040503050406030204" pitchFamily="18" charset="0"/>
                              </a:rPr>
                            </m:ctrlPr>
                          </m:dPr>
                          <m:e>
                            <m:r>
                              <a:rPr lang="en-GB" sz="2800" i="1">
                                <a:latin typeface="Cambria Math" panose="02040503050406030204" pitchFamily="18" charset="0"/>
                                <a:ea typeface="Cambria Math" panose="02040503050406030204" pitchFamily="18" charset="0"/>
                              </a:rPr>
                              <m:t>𝑎𝑐𝑐𝑒𝑙𝑒𝑟𝑎𝑡𝑖𝑜𝑛</m:t>
                            </m:r>
                            <m:r>
                              <a:rPr lang="en-GB" sz="2800" b="0" i="1" smtClean="0">
                                <a:latin typeface="Cambria Math" panose="02040503050406030204" pitchFamily="18" charset="0"/>
                                <a:ea typeface="Cambria Math" panose="02040503050406030204" pitchFamily="18" charset="0"/>
                              </a:rPr>
                              <m:t> </m:t>
                            </m:r>
                            <m:r>
                              <a:rPr lang="en-GB" sz="2800" b="0" i="1" smtClean="0">
                                <a:latin typeface="Cambria Math" panose="02040503050406030204" pitchFamily="18" charset="0"/>
                                <a:ea typeface="Cambria Math" panose="02040503050406030204" pitchFamily="18" charset="0"/>
                              </a:rPr>
                              <m:t>𝑖𝑛</m:t>
                            </m:r>
                            <m:r>
                              <a:rPr lang="en-GB" sz="2800" b="0" i="1" smtClean="0">
                                <a:latin typeface="Cambria Math" panose="02040503050406030204" pitchFamily="18" charset="0"/>
                                <a:ea typeface="Cambria Math" panose="02040503050406030204" pitchFamily="18" charset="0"/>
                              </a:rPr>
                              <m:t> </m:t>
                            </m:r>
                            <m:r>
                              <a:rPr lang="en-GB" sz="2800" b="0" i="1" smtClean="0">
                                <a:latin typeface="Cambria Math" panose="02040503050406030204" pitchFamily="18" charset="0"/>
                                <a:ea typeface="Cambria Math" panose="02040503050406030204" pitchFamily="18" charset="0"/>
                              </a:rPr>
                              <m:t>𝑟𝑎𝑑</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𝑠</m:t>
                            </m:r>
                            <m:r>
                              <a:rPr lang="en-GB" sz="2800" b="0" i="1" baseline="30000" smtClean="0">
                                <a:latin typeface="Cambria Math" panose="02040503050406030204" pitchFamily="18" charset="0"/>
                                <a:ea typeface="Cambria Math" panose="02040503050406030204" pitchFamily="18" charset="0"/>
                              </a:rPr>
                              <m:t>2</m:t>
                            </m:r>
                          </m:e>
                        </m:d>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rPr>
                          <m:t>𝐽</m:t>
                        </m:r>
                      </m:e>
                      <m:sub>
                        <m:r>
                          <a:rPr lang="en-GB" sz="2800" i="1">
                            <a:latin typeface="Cambria Math" panose="02040503050406030204" pitchFamily="18" charset="0"/>
                          </a:rPr>
                          <m:t>𝑠</m:t>
                        </m:r>
                      </m:sub>
                    </m:sSub>
                  </m:oMath>
                </a14:m>
                <a:r>
                  <a:rPr lang="en-GB" sz="2800" dirty="0"/>
                  <a:t>(kg∙m</a:t>
                </a:r>
                <a:r>
                  <a:rPr lang="en-GB" sz="2800" baseline="30000" dirty="0"/>
                  <a:t>2</a:t>
                </a:r>
                <a:r>
                  <a:rPr lang="en-GB" sz="2800" dirty="0"/>
                  <a:t>)</a:t>
                </a:r>
              </a:p>
            </p:txBody>
          </p:sp>
        </mc:Choice>
        <mc:Fallback xmlns="">
          <p:sp>
            <p:nvSpPr>
              <p:cNvPr id="33" name="Rectangle 32"/>
              <p:cNvSpPr>
                <a:spLocks noRot="1" noChangeAspect="1" noMove="1" noResize="1" noEditPoints="1" noAdjustHandles="1" noChangeArrowheads="1" noChangeShapeType="1" noTextEdit="1"/>
              </p:cNvSpPr>
              <p:nvPr/>
            </p:nvSpPr>
            <p:spPr>
              <a:xfrm>
                <a:off x="187681" y="3766495"/>
                <a:ext cx="6514669" cy="523220"/>
              </a:xfrm>
              <a:prstGeom prst="rect">
                <a:avLst/>
              </a:prstGeom>
              <a:blipFill>
                <a:blip r:embed="rId10"/>
                <a:stretch>
                  <a:fillRect t="-11628" r="-936" b="-32558"/>
                </a:stretch>
              </a:blipFill>
            </p:spPr>
            <p:txBody>
              <a:bodyPr/>
              <a:lstStyle/>
              <a:p>
                <a:r>
                  <a:rPr lang="en-GB">
                    <a:noFill/>
                  </a:rPr>
                  <a:t> </a:t>
                </a:r>
              </a:p>
            </p:txBody>
          </p:sp>
        </mc:Fallback>
      </mc:AlternateContent>
    </p:spTree>
    <p:extLst>
      <p:ext uri="{BB962C8B-B14F-4D97-AF65-F5344CB8AC3E}">
        <p14:creationId xmlns:p14="http://schemas.microsoft.com/office/powerpoint/2010/main" val="3563251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83131" y="1378880"/>
                <a:ext cx="6969634" cy="5130035"/>
              </a:xfrm>
            </p:spPr>
            <p:txBody>
              <a:bodyPr>
                <a:normAutofit lnSpcReduction="10000"/>
              </a:bodyPr>
              <a:lstStyle/>
              <a:p>
                <a:r>
                  <a:rPr lang="en-GB" dirty="0"/>
                  <a:t>Basic torque balanced equation:</a:t>
                </a: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𝑇</m:t>
                      </m:r>
                      <m:r>
                        <a:rPr lang="en-GB" i="1" baseline="-25000">
                          <a:latin typeface="Cambria Math" panose="02040503050406030204" pitchFamily="18" charset="0"/>
                        </a:rPr>
                        <m:t>𝑚</m:t>
                      </m:r>
                      <m:r>
                        <a:rPr lang="en-GB">
                          <a:latin typeface="Cambria Math" panose="02040503050406030204" pitchFamily="18" charset="0"/>
                        </a:rPr>
                        <m:t>=</m:t>
                      </m:r>
                      <m:r>
                        <a:rPr lang="en-GB" i="1">
                          <a:latin typeface="Cambria Math" panose="02040503050406030204" pitchFamily="18" charset="0"/>
                        </a:rPr>
                        <m:t>𝑇</m:t>
                      </m:r>
                      <m:r>
                        <a:rPr lang="en-GB" b="0" i="1" baseline="-25000" smtClean="0">
                          <a:latin typeface="Cambria Math" panose="02040503050406030204" pitchFamily="18" charset="0"/>
                        </a:rPr>
                        <m:t>𝑟</m:t>
                      </m:r>
                      <m:r>
                        <a:rPr lang="en-GB">
                          <a:latin typeface="Cambria Math" panose="02040503050406030204" pitchFamily="18" charset="0"/>
                        </a:rPr>
                        <m:t>+</m:t>
                      </m:r>
                      <m:r>
                        <a:rPr lang="en-US" i="1">
                          <a:latin typeface="Cambria Math" panose="02040503050406030204" pitchFamily="18" charset="0"/>
                        </a:rPr>
                        <m:t>𝐽</m:t>
                      </m:r>
                      <m:acc>
                        <m:accPr>
                          <m:chr m:val="̇"/>
                          <m:ctrlPr>
                            <a:rPr lang="fr-FR" i="1">
                              <a:latin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ω</m:t>
                          </m:r>
                        </m:e>
                      </m:acc>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rPr>
                        <m:t>𝐵</m:t>
                      </m:r>
                      <m:r>
                        <m:rPr>
                          <m:sty m:val="p"/>
                        </m:rPr>
                        <a:rPr lang="el-GR" i="1">
                          <a:latin typeface="Cambria Math" panose="02040503050406030204" pitchFamily="18" charset="0"/>
                          <a:ea typeface="Cambria Math" panose="02040503050406030204" pitchFamily="18" charset="0"/>
                        </a:rPr>
                        <m:t>ω</m:t>
                      </m:r>
                    </m:oMath>
                  </m:oMathPara>
                </a14:m>
                <a:endParaRPr lang="en-GB" dirty="0">
                  <a:latin typeface="Times New Roman" panose="02020603050405020304" pitchFamily="18" charset="0"/>
                  <a:cs typeface="Times New Roman" panose="02020603050405020304" pitchFamily="18" charset="0"/>
                </a:endParaRPr>
              </a:p>
              <a:p>
                <a:pPr marL="0" indent="0">
                  <a:buNone/>
                </a:pPr>
                <a:endParaRPr lang="en-GB" i="1" dirty="0">
                  <a:latin typeface="Cambria Math" panose="02040503050406030204" pitchFamily="18" charset="0"/>
                </a:endParaRPr>
              </a:p>
              <a:p>
                <a:pPr marL="0" indent="0">
                  <a:buNone/>
                </a:pPr>
                <a14:m>
                  <m:oMath xmlns:m="http://schemas.openxmlformats.org/officeDocument/2006/math">
                    <m:r>
                      <a:rPr lang="en-GB" i="1">
                        <a:latin typeface="Cambria Math" panose="02040503050406030204" pitchFamily="18" charset="0"/>
                      </a:rPr>
                      <m:t>𝑇</m:t>
                    </m:r>
                    <m:r>
                      <a:rPr lang="en-GB" i="1" baseline="-25000">
                        <a:latin typeface="Cambria Math" panose="02040503050406030204" pitchFamily="18" charset="0"/>
                      </a:rPr>
                      <m:t>𝑚</m:t>
                    </m:r>
                  </m:oMath>
                </a14:m>
                <a:r>
                  <a:rPr lang="en-GB" dirty="0"/>
                  <a:t> - Torque developed by the motor, in </a:t>
                </a:r>
                <a:r>
                  <a:rPr lang="en-GB" i="1" dirty="0"/>
                  <a:t>Nm</a:t>
                </a:r>
                <a:r>
                  <a:rPr lang="en-GB" dirty="0"/>
                  <a:t>.</a:t>
                </a:r>
              </a:p>
              <a:p>
                <a:pPr marL="0" indent="0">
                  <a:buNone/>
                </a:pPr>
                <a14:m>
                  <m:oMath xmlns:m="http://schemas.openxmlformats.org/officeDocument/2006/math">
                    <m:r>
                      <a:rPr lang="en-GB" i="1">
                        <a:latin typeface="Cambria Math" panose="02040503050406030204" pitchFamily="18" charset="0"/>
                      </a:rPr>
                      <m:t>𝑇</m:t>
                    </m:r>
                    <m:r>
                      <a:rPr lang="en-GB" b="0" i="1" baseline="-25000" smtClean="0">
                        <a:latin typeface="Cambria Math" panose="02040503050406030204" pitchFamily="18" charset="0"/>
                      </a:rPr>
                      <m:t>𝑟</m:t>
                    </m:r>
                  </m:oMath>
                </a14:m>
                <a:r>
                  <a:rPr lang="en-GB" dirty="0"/>
                  <a:t> - Torque required to drive the load (referred to the motor shaft), in </a:t>
                </a:r>
                <a:r>
                  <a:rPr lang="en-GB" i="1" dirty="0"/>
                  <a:t>Nm.</a:t>
                </a:r>
              </a:p>
              <a:p>
                <a:pPr marL="0" indent="0">
                  <a:buNone/>
                </a:pPr>
                <a14:m>
                  <m:oMath xmlns:m="http://schemas.openxmlformats.org/officeDocument/2006/math">
                    <m:r>
                      <a:rPr lang="en-US" b="0" i="1" smtClean="0">
                        <a:latin typeface="Cambria Math" panose="02040503050406030204" pitchFamily="18" charset="0"/>
                      </a:rPr>
                      <m:t>𝐽</m:t>
                    </m:r>
                  </m:oMath>
                </a14:m>
                <a:r>
                  <a:rPr lang="en-GB" dirty="0"/>
                  <a:t> - System's total moment of inertia, in </a:t>
                </a:r>
                <a:r>
                  <a:rPr lang="en-GB" i="1" dirty="0"/>
                  <a:t>kgm</a:t>
                </a:r>
                <a:r>
                  <a:rPr lang="en-GB" baseline="30000" dirty="0"/>
                  <a:t>2</a:t>
                </a:r>
                <a:r>
                  <a:rPr lang="en-GB" dirty="0"/>
                  <a:t>.</a:t>
                </a:r>
              </a:p>
              <a:p>
                <a:pPr marL="0" indent="0">
                  <a:buNone/>
                </a:pPr>
                <a14:m>
                  <m:oMath xmlns:m="http://schemas.openxmlformats.org/officeDocument/2006/math">
                    <m:r>
                      <a:rPr lang="en-GB" i="1">
                        <a:latin typeface="Cambria Math" panose="02040503050406030204" pitchFamily="18" charset="0"/>
                      </a:rPr>
                      <m:t>𝐵</m:t>
                    </m:r>
                  </m:oMath>
                </a14:m>
                <a:r>
                  <a:rPr lang="en-GB" dirty="0"/>
                  <a:t> - Damping constant, in </a:t>
                </a:r>
                <a:r>
                  <a:rPr lang="en-GB" i="1" dirty="0"/>
                  <a:t>Nm</a:t>
                </a:r>
                <a:r>
                  <a:rPr lang="en-GB" dirty="0"/>
                  <a:t>(</a:t>
                </a:r>
                <a:r>
                  <a:rPr lang="en-GB" i="1" dirty="0"/>
                  <a:t>rad/s</a:t>
                </a:r>
                <a:r>
                  <a:rPr lang="en-GB" dirty="0"/>
                  <a:t>)</a:t>
                </a:r>
                <a:r>
                  <a:rPr lang="en-GB" baseline="30000" dirty="0"/>
                  <a:t>-1</a:t>
                </a:r>
                <a:r>
                  <a:rPr lang="en-GB" dirty="0"/>
                  <a:t>.</a:t>
                </a:r>
              </a:p>
              <a:p>
                <a:pPr marL="0" indent="0">
                  <a:buNone/>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oMath>
                </a14:m>
                <a:r>
                  <a:rPr lang="en-GB" dirty="0"/>
                  <a:t> - Angular velocity of the motor shaft, in </a:t>
                </a:r>
                <a:r>
                  <a:rPr lang="en-GB" i="1" dirty="0"/>
                  <a:t>rads</a:t>
                </a:r>
                <a:r>
                  <a:rPr lang="en-GB" baseline="30000" dirty="0"/>
                  <a:t>-1</a:t>
                </a:r>
                <a:r>
                  <a:rPr lang="en-GB" dirty="0"/>
                  <a:t>.</a:t>
                </a:r>
              </a:p>
              <a:p>
                <a:pPr marL="0" indent="0">
                  <a:buNone/>
                </a:pPr>
                <a:endParaRPr lang="fr-FR" dirty="0"/>
              </a:p>
              <a:p>
                <a:endParaRPr lang="en-GB"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83131" y="1378880"/>
                <a:ext cx="6969634" cy="5130035"/>
              </a:xfrm>
              <a:blipFill>
                <a:blip r:embed="rId2"/>
                <a:stretch>
                  <a:fillRect l="-1837" t="-2613" r="-2187"/>
                </a:stretch>
              </a:blipFill>
            </p:spPr>
            <p:txBody>
              <a:bodyPr/>
              <a:lstStyle/>
              <a:p>
                <a:r>
                  <a:rPr lang="en-GB">
                    <a:noFill/>
                  </a:rPr>
                  <a:t> </a:t>
                </a:r>
              </a:p>
            </p:txBody>
          </p:sp>
        </mc:Fallback>
      </mc:AlternateContent>
      <p:sp>
        <p:nvSpPr>
          <p:cNvPr id="5" name="Title 4"/>
          <p:cNvSpPr>
            <a:spLocks noGrp="1"/>
          </p:cNvSpPr>
          <p:nvPr>
            <p:ph type="title"/>
          </p:nvPr>
        </p:nvSpPr>
        <p:spPr/>
        <p:txBody>
          <a:bodyPr/>
          <a:lstStyle/>
          <a:p>
            <a:r>
              <a:rPr lang="en-GB" dirty="0"/>
              <a:t>Torque balanced equation</a:t>
            </a:r>
          </a:p>
        </p:txBody>
      </p:sp>
      <p:grpSp>
        <p:nvGrpSpPr>
          <p:cNvPr id="3" name="Group 2">
            <a:extLst>
              <a:ext uri="{FF2B5EF4-FFF2-40B4-BE49-F238E27FC236}">
                <a16:creationId xmlns:a16="http://schemas.microsoft.com/office/drawing/2014/main" id="{88EF68F1-4CE4-4CA6-9854-D9949B92CA32}"/>
              </a:ext>
            </a:extLst>
          </p:cNvPr>
          <p:cNvGrpSpPr/>
          <p:nvPr/>
        </p:nvGrpSpPr>
        <p:grpSpPr>
          <a:xfrm>
            <a:off x="7591426" y="1117646"/>
            <a:ext cx="3762374" cy="4124914"/>
            <a:chOff x="7591426" y="1117646"/>
            <a:chExt cx="2447925" cy="2657475"/>
          </a:xfrm>
        </p:grpSpPr>
        <p:pic>
          <p:nvPicPr>
            <p:cNvPr id="6" name="Picture 5"/>
            <p:cNvPicPr>
              <a:picLocks noChangeAspect="1"/>
            </p:cNvPicPr>
            <p:nvPr/>
          </p:nvPicPr>
          <p:blipFill>
            <a:blip r:embed="rId3"/>
            <a:stretch>
              <a:fillRect/>
            </a:stretch>
          </p:blipFill>
          <p:spPr>
            <a:xfrm>
              <a:off x="7591426" y="1117646"/>
              <a:ext cx="2447925" cy="2657475"/>
            </a:xfrm>
            <a:prstGeom prst="rect">
              <a:avLst/>
            </a:prstGeom>
          </p:spPr>
        </p:pic>
        <p:sp>
          <p:nvSpPr>
            <p:cNvPr id="9" name="Arc 8"/>
            <p:cNvSpPr/>
            <p:nvPr/>
          </p:nvSpPr>
          <p:spPr>
            <a:xfrm>
              <a:off x="9499600" y="1219200"/>
              <a:ext cx="419100" cy="419100"/>
            </a:xfrm>
            <a:prstGeom prst="arc">
              <a:avLst>
                <a:gd name="adj1" fmla="val 10254583"/>
                <a:gd name="adj2" fmla="val 4504115"/>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Arc 9"/>
            <p:cNvSpPr/>
            <p:nvPr/>
          </p:nvSpPr>
          <p:spPr>
            <a:xfrm>
              <a:off x="8764587" y="2224132"/>
              <a:ext cx="419100" cy="419100"/>
            </a:xfrm>
            <a:prstGeom prst="arc">
              <a:avLst>
                <a:gd name="adj1" fmla="val 13710795"/>
                <a:gd name="adj2" fmla="val 4504115"/>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Arc 10"/>
            <p:cNvSpPr/>
            <p:nvPr/>
          </p:nvSpPr>
          <p:spPr>
            <a:xfrm>
              <a:off x="8923337" y="1638300"/>
              <a:ext cx="520700" cy="520700"/>
            </a:xfrm>
            <a:prstGeom prst="arc">
              <a:avLst>
                <a:gd name="adj1" fmla="val 9082187"/>
                <a:gd name="adj2" fmla="val 20280331"/>
              </a:avLst>
            </a:prstGeom>
            <a:ln>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endParaRPr>
            </a:p>
          </p:txBody>
        </p:sp>
        <p:sp>
          <p:nvSpPr>
            <p:cNvPr id="12" name="TextBox 11"/>
            <p:cNvSpPr txBox="1"/>
            <p:nvPr/>
          </p:nvSpPr>
          <p:spPr>
            <a:xfrm>
              <a:off x="8963050" y="2679655"/>
              <a:ext cx="441275" cy="369332"/>
            </a:xfrm>
            <a:prstGeom prst="rect">
              <a:avLst/>
            </a:prstGeom>
            <a:noFill/>
          </p:spPr>
          <p:txBody>
            <a:bodyPr wrap="none" rtlCol="0">
              <a:spAutoFit/>
            </a:bodyPr>
            <a:lstStyle/>
            <a:p>
              <a:r>
                <a:rPr lang="en-US" i="1" dirty="0">
                  <a:latin typeface="Cambria Math" panose="02040503050406030204" pitchFamily="18" charset="0"/>
                  <a:ea typeface="Cambria Math" panose="02040503050406030204" pitchFamily="18" charset="0"/>
                </a:rPr>
                <a:t>T</a:t>
              </a:r>
              <a:r>
                <a:rPr lang="en-US" i="1" baseline="-25000" dirty="0">
                  <a:latin typeface="Cambria Math" panose="02040503050406030204" pitchFamily="18" charset="0"/>
                  <a:ea typeface="Cambria Math" panose="02040503050406030204" pitchFamily="18" charset="0"/>
                </a:rPr>
                <a:t>m</a:t>
              </a:r>
            </a:p>
          </p:txBody>
        </p:sp>
        <p:sp>
          <p:nvSpPr>
            <p:cNvPr id="13" name="TextBox 12"/>
            <p:cNvSpPr txBox="1"/>
            <p:nvPr/>
          </p:nvSpPr>
          <p:spPr>
            <a:xfrm>
              <a:off x="9058326" y="1128667"/>
              <a:ext cx="245390" cy="237942"/>
            </a:xfrm>
            <a:prstGeom prst="rect">
              <a:avLst/>
            </a:prstGeom>
            <a:noFill/>
          </p:spPr>
          <p:txBody>
            <a:bodyPr wrap="none" rtlCol="0">
              <a:spAutoFit/>
            </a:bodyPr>
            <a:lstStyle/>
            <a:p>
              <a:r>
                <a:rPr lang="en-US" i="1" dirty="0">
                  <a:latin typeface="Cambria Math" panose="02040503050406030204" pitchFamily="18" charset="0"/>
                  <a:ea typeface="Cambria Math" panose="02040503050406030204" pitchFamily="18" charset="0"/>
                </a:rPr>
                <a:t>T</a:t>
              </a:r>
              <a:r>
                <a:rPr lang="en-US" i="1" baseline="-25000" dirty="0">
                  <a:latin typeface="Cambria Math" panose="02040503050406030204" pitchFamily="18" charset="0"/>
                  <a:ea typeface="Cambria Math" panose="02040503050406030204" pitchFamily="18" charset="0"/>
                </a:rPr>
                <a:t>r</a:t>
              </a:r>
            </a:p>
          </p:txBody>
        </p:sp>
        <p:sp>
          <p:nvSpPr>
            <p:cNvPr id="14" name="TextBox 13"/>
            <p:cNvSpPr txBox="1"/>
            <p:nvPr/>
          </p:nvSpPr>
          <p:spPr>
            <a:xfrm>
              <a:off x="8585692" y="1313333"/>
              <a:ext cx="357790" cy="369332"/>
            </a:xfrm>
            <a:prstGeom prst="rect">
              <a:avLst/>
            </a:prstGeom>
            <a:noFill/>
          </p:spPr>
          <p:txBody>
            <a:bodyPr wrap="none" rtlCol="0">
              <a:spAutoFit/>
            </a:bodyPr>
            <a:lstStyle/>
            <a:p>
              <a:r>
                <a:rPr lang="el-GR" i="1" dirty="0">
                  <a:latin typeface="Cambria Math" panose="02040503050406030204" pitchFamily="18" charset="0"/>
                  <a:ea typeface="Cambria Math" panose="02040503050406030204" pitchFamily="18" charset="0"/>
                </a:rPr>
                <a:t>ω</a:t>
              </a:r>
              <a:endParaRPr lang="en-US" i="1" baseline="-25000" dirty="0">
                <a:latin typeface="Cambria Math" panose="02040503050406030204" pitchFamily="18" charset="0"/>
                <a:ea typeface="Cambria Math" panose="02040503050406030204" pitchFamily="18" charset="0"/>
              </a:endParaRPr>
            </a:p>
          </p:txBody>
        </p:sp>
        <p:sp>
          <p:nvSpPr>
            <p:cNvPr id="15" name="TextBox 14"/>
            <p:cNvSpPr txBox="1"/>
            <p:nvPr/>
          </p:nvSpPr>
          <p:spPr>
            <a:xfrm>
              <a:off x="9682698" y="2152712"/>
              <a:ext cx="325730" cy="369332"/>
            </a:xfrm>
            <a:prstGeom prst="rect">
              <a:avLst/>
            </a:prstGeom>
            <a:noFill/>
          </p:spPr>
          <p:txBody>
            <a:bodyPr wrap="none" rtlCol="0">
              <a:spAutoFit/>
            </a:bodyPr>
            <a:lstStyle/>
            <a:p>
              <a:r>
                <a:rPr lang="en-US" i="1" dirty="0">
                  <a:latin typeface="Cambria Math" panose="02040503050406030204" pitchFamily="18" charset="0"/>
                  <a:ea typeface="Cambria Math" panose="02040503050406030204" pitchFamily="18" charset="0"/>
                </a:rPr>
                <a:t>B</a:t>
              </a:r>
              <a:endParaRPr lang="en-US" i="1" baseline="-25000" dirty="0">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3176383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Subtitle 4"/>
              <p:cNvSpPr>
                <a:spLocks noGrp="1"/>
              </p:cNvSpPr>
              <p:nvPr>
                <p:ph type="subTitle" idx="1"/>
              </p:nvPr>
            </p:nvSpPr>
            <p:spPr>
              <a:xfrm>
                <a:off x="0" y="1358900"/>
                <a:ext cx="12192000" cy="4902200"/>
              </a:xfrm>
            </p:spPr>
            <p:txBody>
              <a:bodyPr>
                <a:normAutofit lnSpcReduction="10000"/>
              </a:bodyPr>
              <a:lstStyle/>
              <a:p>
                <a:pPr marL="457200" indent="-457200" algn="l">
                  <a:buFont typeface="Arial" panose="020B0604020202020204" pitchFamily="34" charset="0"/>
                  <a:buChar char="•"/>
                </a:pPr>
                <a:r>
                  <a:rPr lang="fr-FR" dirty="0"/>
                  <a:t>Linear speed:	</a:t>
                </a:r>
                <a14:m>
                  <m:oMath xmlns:m="http://schemas.openxmlformats.org/officeDocument/2006/math">
                    <m:sSub>
                      <m:sSubPr>
                        <m:ctrlPr>
                          <a:rPr lang="fr-FR" i="1">
                            <a:latin typeface="Cambria Math" panose="02040503050406030204" pitchFamily="18" charset="0"/>
                          </a:rPr>
                        </m:ctrlPr>
                      </m:sSubPr>
                      <m:e>
                        <m:r>
                          <a:rPr lang="en-GB" b="0" i="1" smtClean="0">
                            <a:latin typeface="Cambria Math" panose="02040503050406030204" pitchFamily="18" charset="0"/>
                          </a:rPr>
                          <m:t> </m:t>
                        </m:r>
                        <m:r>
                          <a:rPr lang="en-GB" b="0" i="1" smtClean="0">
                            <a:latin typeface="Cambria Math" panose="02040503050406030204" pitchFamily="18" charset="0"/>
                          </a:rPr>
                          <m:t>𝑁</m:t>
                        </m:r>
                      </m:e>
                      <m:sub>
                        <m:r>
                          <a:rPr lang="en-GB" b="0" i="1" smtClean="0">
                            <a:latin typeface="Cambria Math" panose="02040503050406030204" pitchFamily="18" charset="0"/>
                          </a:rPr>
                          <m:t>𝐿</m:t>
                        </m:r>
                      </m:sub>
                    </m:sSub>
                    <m:r>
                      <a:rPr lang="en-GB" b="0" i="1" smtClean="0">
                        <a:latin typeface="Cambria Math" panose="02040503050406030204" pitchFamily="18" charset="0"/>
                      </a:rPr>
                      <m:t>(</m:t>
                    </m:r>
                    <m:r>
                      <a:rPr lang="en-GB" b="0" i="1" smtClean="0">
                        <a:latin typeface="Cambria Math" panose="02040503050406030204" pitchFamily="18" charset="0"/>
                      </a:rPr>
                      <m:t>𝑟𝑜𝑡𝑎𝑡𝑖𝑜𝑛𝑎𝑙</m:t>
                    </m:r>
                    <m:r>
                      <a:rPr lang="en-GB" b="0" i="1" smtClean="0">
                        <a:latin typeface="Cambria Math" panose="02040503050406030204" pitchFamily="18" charset="0"/>
                      </a:rPr>
                      <m:t> </m:t>
                    </m:r>
                    <m:r>
                      <a:rPr lang="en-GB" b="0" i="1" smtClean="0">
                        <a:latin typeface="Cambria Math" panose="02040503050406030204" pitchFamily="18" charset="0"/>
                      </a:rPr>
                      <m:t>𝑠𝑝𝑒𝑒𝑑</m:t>
                    </m:r>
                    <m:r>
                      <a:rPr lang="en-GB" b="0" i="1" smtClean="0">
                        <a:latin typeface="Cambria Math" panose="02040503050406030204" pitchFamily="18" charset="0"/>
                      </a:rPr>
                      <m:t> </m:t>
                    </m:r>
                    <m:r>
                      <a:rPr lang="en-GB" b="0" i="1" smtClean="0">
                        <a:latin typeface="Cambria Math" panose="02040503050406030204" pitchFamily="18" charset="0"/>
                      </a:rPr>
                      <m:t>𝑟𝑒𝑣</m:t>
                    </m:r>
                    <m:r>
                      <a:rPr lang="en-GB" b="0" i="1" smtClean="0">
                        <a:latin typeface="Cambria Math" panose="02040503050406030204" pitchFamily="18" charset="0"/>
                      </a:rPr>
                      <m:t>/</m:t>
                    </m:r>
                    <m:r>
                      <a:rPr lang="en-GB" b="0" i="1" smtClean="0">
                        <a:latin typeface="Cambria Math" panose="02040503050406030204" pitchFamily="18" charset="0"/>
                      </a:rPr>
                      <m:t>𝑚𝑖𝑛</m:t>
                    </m:r>
                    <m:r>
                      <a:rPr lang="en-GB" b="0" i="1" smtClean="0">
                        <a:latin typeface="Cambria Math" panose="02040503050406030204" pitchFamily="18" charset="0"/>
                      </a:rPr>
                      <m:t>)=</m:t>
                    </m:r>
                    <m:f>
                      <m:fPr>
                        <m:ctrlPr>
                          <a:rPr lang="en-GB" i="1">
                            <a:latin typeface="Cambria Math" panose="02040503050406030204" pitchFamily="18" charset="0"/>
                          </a:rPr>
                        </m:ctrlPr>
                      </m:fPr>
                      <m:num>
                        <m:sSub>
                          <m:sSubPr>
                            <m:ctrlPr>
                              <a:rPr lang="fr-FR" i="1">
                                <a:latin typeface="Cambria Math" panose="02040503050406030204" pitchFamily="18" charset="0"/>
                              </a:rPr>
                            </m:ctrlPr>
                          </m:sSubPr>
                          <m:e>
                            <m:r>
                              <a:rPr lang="en-GB" i="1">
                                <a:latin typeface="Cambria Math" panose="02040503050406030204" pitchFamily="18" charset="0"/>
                              </a:rPr>
                              <m:t> </m:t>
                            </m:r>
                            <m:r>
                              <a:rPr lang="en-GB" b="0" i="1" smtClean="0">
                                <a:latin typeface="Cambria Math" panose="02040503050406030204" pitchFamily="18" charset="0"/>
                              </a:rPr>
                              <m:t>𝑉</m:t>
                            </m:r>
                          </m:e>
                          <m:sub>
                            <m:r>
                              <a:rPr lang="en-GB" i="1">
                                <a:latin typeface="Cambria Math" panose="02040503050406030204" pitchFamily="18" charset="0"/>
                              </a:rPr>
                              <m:t>𝐿</m:t>
                            </m:r>
                          </m:sub>
                        </m:sSub>
                        <m:r>
                          <a:rPr lang="en-GB" b="0" i="1" smtClean="0">
                            <a:latin typeface="Cambria Math" panose="02040503050406030204" pitchFamily="18" charset="0"/>
                          </a:rPr>
                          <m:t>(</m:t>
                        </m:r>
                        <m:r>
                          <a:rPr lang="en-GB" b="0" i="1" smtClean="0">
                            <a:latin typeface="Cambria Math" panose="02040503050406030204" pitchFamily="18" charset="0"/>
                          </a:rPr>
                          <m:t>𝑙𝑖𝑛𝑒𝑎𝑟</m:t>
                        </m:r>
                        <m:r>
                          <a:rPr lang="en-GB" b="0" i="1" smtClean="0">
                            <a:latin typeface="Cambria Math" panose="02040503050406030204" pitchFamily="18" charset="0"/>
                          </a:rPr>
                          <m:t> </m:t>
                        </m:r>
                        <m:r>
                          <a:rPr lang="en-GB" b="0" i="1" smtClean="0">
                            <a:latin typeface="Cambria Math" panose="02040503050406030204" pitchFamily="18" charset="0"/>
                          </a:rPr>
                          <m:t>𝑠𝑝𝑒𝑒𝑑</m:t>
                        </m:r>
                        <m:r>
                          <a:rPr lang="en-GB" b="0" i="1" smtClean="0">
                            <a:latin typeface="Cambria Math" panose="02040503050406030204" pitchFamily="18" charset="0"/>
                          </a:rPr>
                          <m:t> </m:t>
                        </m:r>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𝑚𝑖𝑛</m:t>
                        </m:r>
                        <m:r>
                          <a:rPr lang="en-GB" b="0" i="1" smtClean="0">
                            <a:latin typeface="Cambria Math" panose="02040503050406030204" pitchFamily="18" charset="0"/>
                          </a:rPr>
                          <m:t>)</m:t>
                        </m:r>
                      </m:num>
                      <m:den>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𝑙𝑒𝑎𝑑</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𝑚𝑒𝑡𝑟𝑒𝑠</m:t>
                        </m:r>
                        <m:r>
                          <a:rPr lang="en-GB" b="0" i="1" smtClean="0">
                            <a:latin typeface="Cambria Math" panose="02040503050406030204" pitchFamily="18" charset="0"/>
                          </a:rPr>
                          <m:t>)</m:t>
                        </m:r>
                      </m:den>
                    </m:f>
                  </m:oMath>
                </a14:m>
                <a:r>
                  <a:rPr lang="fr-FR" dirty="0"/>
                  <a:t>  </a:t>
                </a:r>
              </a:p>
              <a:p>
                <a:pPr marL="457200" indent="-457200" algn="l">
                  <a:buFont typeface="Arial" panose="020B0604020202020204" pitchFamily="34" charset="0"/>
                  <a:buChar char="•"/>
                </a:pPr>
                <a:r>
                  <a:rPr lang="en-GB" dirty="0"/>
                  <a:t>Total Inertia: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i="1">
                            <a:latin typeface="Cambria Math" panose="02040503050406030204" pitchFamily="18" charset="0"/>
                          </a:rPr>
                          <m:t>𝑇𝑂𝑇</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𝑠𝑐𝑟𝑒𝑤</m:t>
                    </m:r>
                    <m:r>
                      <a:rPr lang="en-GB" b="0" i="1" smtClean="0">
                        <a:latin typeface="Cambria Math" panose="02040503050406030204" pitchFamily="18" charset="0"/>
                      </a:rPr>
                      <m:t> </m:t>
                    </m:r>
                    <m:r>
                      <a:rPr lang="en-GB" b="0" i="1" smtClean="0">
                        <a:latin typeface="Cambria Math" panose="02040503050406030204" pitchFamily="18" charset="0"/>
                      </a:rPr>
                      <m:t>𝑖𝑛𝑒𝑟𝑡𝑖𝑎</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𝐿</m:t>
                        </m:r>
                      </m:sub>
                    </m:sSub>
                    <m:r>
                      <a:rPr lang="en-GB" b="0" i="1" smtClean="0">
                        <a:latin typeface="Cambria Math" panose="02040503050406030204" pitchFamily="18" charset="0"/>
                      </a:rPr>
                      <m:t>(</m:t>
                    </m:r>
                    <m:r>
                      <a:rPr lang="en-GB" b="0" i="1" smtClean="0">
                        <a:latin typeface="Cambria Math" panose="02040503050406030204" pitchFamily="18" charset="0"/>
                      </a:rPr>
                      <m:t>𝑙𝑜𝑎𝑑</m:t>
                    </m:r>
                    <m:r>
                      <a:rPr lang="en-GB" b="0" i="1" smtClean="0">
                        <a:latin typeface="Cambria Math" panose="02040503050406030204" pitchFamily="18" charset="0"/>
                      </a:rPr>
                      <m:t> </m:t>
                    </m:r>
                    <m:r>
                      <a:rPr lang="en-GB" b="0" i="1" smtClean="0">
                        <a:latin typeface="Cambria Math" panose="02040503050406030204" pitchFamily="18" charset="0"/>
                      </a:rPr>
                      <m:t>𝑖𝑛𝑒𝑟𝑡𝑖𝑎</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i="1">
                            <a:latin typeface="Cambria Math" panose="02040503050406030204" pitchFamily="18" charset="0"/>
                          </a:rPr>
                          <m:t>𝑚</m:t>
                        </m:r>
                      </m:sub>
                    </m:sSub>
                  </m:oMath>
                </a14:m>
                <a:r>
                  <a:rPr lang="en-GB" dirty="0"/>
                  <a:t>(motor inertia)</a:t>
                </a:r>
              </a:p>
              <a:p>
                <a:pPr marL="1371600" lvl="2" indent="-457200" algn="l">
                  <a:buFont typeface="Arial" panose="020B0604020202020204" pitchFamily="34" charset="0"/>
                  <a:buChar char="•"/>
                </a:pPr>
                <a:r>
                  <a:rPr lang="en-GB" dirty="0"/>
                  <a:t>Screw Inertia: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i="1">
                            <a:latin typeface="Cambria Math" panose="02040503050406030204" pitchFamily="18" charset="0"/>
                          </a:rPr>
                          <m:t>𝑠</m:t>
                        </m:r>
                      </m:sub>
                    </m:sSub>
                    <m:r>
                      <a:rPr lang="en-GB">
                        <a:latin typeface="Cambria Math" panose="02040503050406030204" pitchFamily="18" charset="0"/>
                      </a:rPr>
                      <m:t>=</m:t>
                    </m:r>
                    <m:f>
                      <m:fPr>
                        <m:ctrlPr>
                          <a:rPr lang="en-GB"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𝑚𝑎𝑠𝑠</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𝑠𝑐𝑟𝑒𝑤</m:t>
                        </m:r>
                        <m:r>
                          <a:rPr lang="en-GB" b="0" i="1" smtClean="0">
                            <a:latin typeface="Cambria Math" panose="02040503050406030204" pitchFamily="18" charset="0"/>
                          </a:rPr>
                          <m:t> </m:t>
                        </m:r>
                        <m:r>
                          <a:rPr lang="en-GB" b="0" i="1" smtClean="0">
                            <a:latin typeface="Cambria Math" panose="02040503050406030204" pitchFamily="18" charset="0"/>
                          </a:rPr>
                          <m:t>𝑘𝑔</m:t>
                        </m:r>
                        <m:r>
                          <a:rPr lang="en-GB"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𝑟</m:t>
                            </m:r>
                          </m:e>
                          <m:sup>
                            <m:r>
                              <a:rPr lang="en-GB" i="1">
                                <a:latin typeface="Cambria Math" panose="02040503050406030204" pitchFamily="18" charset="0"/>
                              </a:rPr>
                              <m:t>2</m:t>
                            </m:r>
                          </m:sup>
                        </m:sSup>
                        <m:r>
                          <a:rPr lang="en-GB" b="0" i="1" smtClean="0">
                            <a:latin typeface="Cambria Math" panose="02040503050406030204" pitchFamily="18" charset="0"/>
                          </a:rPr>
                          <m:t>(</m:t>
                        </m:r>
                        <m:r>
                          <a:rPr lang="en-GB" b="0" i="1" smtClean="0">
                            <a:latin typeface="Cambria Math" panose="02040503050406030204" pitchFamily="18" charset="0"/>
                          </a:rPr>
                          <m:t>𝑟𝑎𝑑𝑖𝑢𝑠</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𝑡h𝑒</m:t>
                        </m:r>
                        <m:r>
                          <a:rPr lang="en-GB" b="0" i="1" smtClean="0">
                            <a:latin typeface="Cambria Math" panose="02040503050406030204" pitchFamily="18" charset="0"/>
                          </a:rPr>
                          <m:t> </m:t>
                        </m:r>
                        <m:r>
                          <a:rPr lang="en-GB" b="0" i="1" smtClean="0">
                            <a:latin typeface="Cambria Math" panose="02040503050406030204" pitchFamily="18" charset="0"/>
                          </a:rPr>
                          <m:t>𝑙𝑒𝑎𝑑</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𝑚𝑒𝑡𝑟𝑒𝑠</m:t>
                        </m:r>
                        <m:r>
                          <a:rPr lang="en-GB" b="0" i="1" smtClean="0">
                            <a:latin typeface="Cambria Math" panose="02040503050406030204" pitchFamily="18" charset="0"/>
                          </a:rPr>
                          <m:t>)</m:t>
                        </m:r>
                      </m:num>
                      <m:den>
                        <m:r>
                          <a:rPr lang="en-GB" b="0" i="1" smtClean="0">
                            <a:latin typeface="Cambria Math" panose="02040503050406030204" pitchFamily="18" charset="0"/>
                          </a:rPr>
                          <m:t>2</m:t>
                        </m:r>
                      </m:den>
                    </m:f>
                  </m:oMath>
                </a14:m>
                <a:r>
                  <a:rPr lang="en-GB" dirty="0"/>
                  <a:t> </a:t>
                </a:r>
              </a:p>
              <a:p>
                <a:pPr marL="1371600" lvl="2" indent="-457200" algn="l">
                  <a:buFont typeface="Arial" panose="020B0604020202020204" pitchFamily="34" charset="0"/>
                  <a:buChar char="•"/>
                </a:pPr>
                <a:r>
                  <a:rPr lang="en-GB" dirty="0"/>
                  <a:t>Load Inertia: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𝐽</m:t>
                        </m:r>
                      </m:e>
                      <m:sub>
                        <m:r>
                          <a:rPr lang="en-GB" b="0" i="1" smtClean="0">
                            <a:latin typeface="Cambria Math" panose="02040503050406030204" pitchFamily="18" charset="0"/>
                          </a:rPr>
                          <m:t>𝐿</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𝑚</m:t>
                        </m:r>
                      </m:e>
                      <m:sub>
                        <m:r>
                          <a:rPr lang="en-GB" b="0" i="1" smtClean="0">
                            <a:latin typeface="Cambria Math" panose="02040503050406030204" pitchFamily="18" charset="0"/>
                          </a:rPr>
                          <m:t>𝐿</m:t>
                        </m:r>
                        <m:r>
                          <a:rPr lang="en-GB" b="0" i="1" smtClean="0">
                            <a:latin typeface="Cambria Math" panose="02040503050406030204" pitchFamily="18" charset="0"/>
                          </a:rPr>
                          <m:t> </m:t>
                        </m:r>
                      </m:sub>
                    </m:sSub>
                    <m:r>
                      <a:rPr lang="en-GB" i="1">
                        <a:latin typeface="Cambria Math" panose="02040503050406030204" pitchFamily="18" charset="0"/>
                      </a:rPr>
                      <m:t>(</m:t>
                    </m:r>
                    <m:r>
                      <a:rPr lang="en-GB" i="1">
                        <a:latin typeface="Cambria Math" panose="02040503050406030204" pitchFamily="18" charset="0"/>
                      </a:rPr>
                      <m:t>𝑚𝑎𝑠𝑠</m:t>
                    </m:r>
                    <m:r>
                      <a:rPr lang="en-GB" i="1">
                        <a:latin typeface="Cambria Math" panose="02040503050406030204" pitchFamily="18" charset="0"/>
                      </a:rPr>
                      <m:t> </m:t>
                    </m:r>
                    <m:r>
                      <a:rPr lang="en-GB" i="1">
                        <a:latin typeface="Cambria Math" panose="02040503050406030204" pitchFamily="18" charset="0"/>
                      </a:rPr>
                      <m:t>𝑜𝑓</m:t>
                    </m:r>
                    <m:r>
                      <a:rPr lang="en-GB" i="1">
                        <a:latin typeface="Cambria Math" panose="02040503050406030204" pitchFamily="18" charset="0"/>
                      </a:rPr>
                      <m:t> </m:t>
                    </m:r>
                    <m:r>
                      <a:rPr lang="en-GB" i="1">
                        <a:latin typeface="Cambria Math" panose="02040503050406030204" pitchFamily="18" charset="0"/>
                      </a:rPr>
                      <m:t>𝑡h𝑒</m:t>
                    </m:r>
                    <m:r>
                      <a:rPr lang="en-GB" i="1">
                        <a:latin typeface="Cambria Math" panose="02040503050406030204" pitchFamily="18" charset="0"/>
                      </a:rPr>
                      <m:t> </m:t>
                    </m:r>
                    <m:r>
                      <a:rPr lang="en-GB" b="0" i="1" smtClean="0">
                        <a:latin typeface="Cambria Math" panose="02040503050406030204" pitchFamily="18" charset="0"/>
                      </a:rPr>
                      <m:t>𝑙𝑜𝑎𝑑</m:t>
                    </m:r>
                    <m:r>
                      <a:rPr lang="en-GB" b="0" i="1" smtClean="0">
                        <a:latin typeface="Cambria Math" panose="02040503050406030204" pitchFamily="18" charset="0"/>
                      </a:rPr>
                      <m:t> </m:t>
                    </m:r>
                    <m:r>
                      <a:rPr lang="en-GB" i="1">
                        <a:latin typeface="Cambria Math" panose="02040503050406030204" pitchFamily="18" charset="0"/>
                      </a:rPr>
                      <m:t>𝑘𝑔</m:t>
                    </m:r>
                    <m:r>
                      <a:rPr lang="en-GB" i="1">
                        <a:latin typeface="Cambria Math" panose="02040503050406030204" pitchFamily="18" charset="0"/>
                      </a:rPr>
                      <m:t>)</m:t>
                    </m:r>
                    <m:sSup>
                      <m:sSupPr>
                        <m:ctrlPr>
                          <a:rPr lang="en-GB" i="1" smtClean="0">
                            <a:latin typeface="Cambria Math" panose="02040503050406030204" pitchFamily="18" charset="0"/>
                          </a:rPr>
                        </m:ctrlPr>
                      </m:sSupPr>
                      <m:e>
                        <m:d>
                          <m:dPr>
                            <m:begChr m:val="["/>
                            <m:endChr m:val="]"/>
                            <m:ctrlPr>
                              <a:rPr lang="en-GB" i="1" smtClean="0">
                                <a:latin typeface="Cambria Math" panose="02040503050406030204" pitchFamily="18" charset="0"/>
                              </a:rPr>
                            </m:ctrlPr>
                          </m:dPr>
                          <m:e>
                            <m:f>
                              <m:fPr>
                                <m:ctrlPr>
                                  <a:rPr lang="en-GB" i="1" smtClean="0">
                                    <a:latin typeface="Cambria Math" panose="02040503050406030204" pitchFamily="18" charset="0"/>
                                  </a:rPr>
                                </m:ctrlPr>
                              </m:fPr>
                              <m:num>
                                <m:r>
                                  <a:rPr lang="en-GB" b="0" i="1" smtClean="0">
                                    <a:latin typeface="Cambria Math" panose="02040503050406030204" pitchFamily="18" charset="0"/>
                                  </a:rPr>
                                  <m:t>𝐿</m:t>
                                </m:r>
                                <m:r>
                                  <a:rPr lang="en-GB" b="0" i="1" smtClean="0">
                                    <a:latin typeface="Cambria Math" panose="02040503050406030204" pitchFamily="18" charset="0"/>
                                  </a:rPr>
                                  <m:t>(</m:t>
                                </m:r>
                                <m:r>
                                  <a:rPr lang="en-GB" i="1">
                                    <a:latin typeface="Cambria Math" panose="02040503050406030204" pitchFamily="18" charset="0"/>
                                  </a:rPr>
                                  <m:t>𝑙𝑒𝑎𝑑</m:t>
                                </m:r>
                                <m:r>
                                  <a:rPr lang="en-GB" i="1">
                                    <a:latin typeface="Cambria Math" panose="02040503050406030204" pitchFamily="18" charset="0"/>
                                  </a:rPr>
                                  <m:t> </m:t>
                                </m:r>
                                <m:r>
                                  <a:rPr lang="en-GB" i="1">
                                    <a:latin typeface="Cambria Math" panose="02040503050406030204" pitchFamily="18" charset="0"/>
                                  </a:rPr>
                                  <m:t>𝑖𝑛</m:t>
                                </m:r>
                                <m:r>
                                  <a:rPr lang="en-GB" i="1">
                                    <a:latin typeface="Cambria Math" panose="02040503050406030204" pitchFamily="18" charset="0"/>
                                  </a:rPr>
                                  <m:t> </m:t>
                                </m:r>
                                <m:r>
                                  <a:rPr lang="en-GB" i="1">
                                    <a:latin typeface="Cambria Math" panose="02040503050406030204" pitchFamily="18" charset="0"/>
                                  </a:rPr>
                                  <m:t>𝑚𝑒𝑡𝑟𝑒𝑠</m:t>
                                </m:r>
                                <m:r>
                                  <a:rPr lang="en-GB" b="0" i="1" smtClean="0">
                                    <a:latin typeface="Cambria Math" panose="02040503050406030204" pitchFamily="18" charset="0"/>
                                  </a:rPr>
                                  <m:t>)</m:t>
                                </m:r>
                              </m:num>
                              <m:den>
                                <m:r>
                                  <a:rPr lang="en-GB" b="0" i="1" smtClean="0">
                                    <a:latin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den>
                            </m:f>
                          </m:e>
                        </m:d>
                      </m:e>
                      <m:sup>
                        <m:r>
                          <a:rPr lang="en-GB" b="0" i="1" smtClean="0">
                            <a:latin typeface="Cambria Math" panose="02040503050406030204" pitchFamily="18" charset="0"/>
                          </a:rPr>
                          <m:t>2</m:t>
                        </m:r>
                      </m:sup>
                    </m:sSup>
                  </m:oMath>
                </a14:m>
                <a:endParaRPr lang="en-GB" dirty="0"/>
              </a:p>
              <a:p>
                <a:pPr marL="457200" indent="-457200" algn="l">
                  <a:buFont typeface="Arial" panose="020B0604020202020204" pitchFamily="34" charset="0"/>
                  <a:buChar char="•"/>
                </a:pPr>
                <a:r>
                  <a:rPr lang="en-GB" dirty="0"/>
                  <a:t>Total Torque required:</a:t>
                </a:r>
                <a:endParaRPr lang="en-GB" b="0" i="1" dirty="0">
                  <a:latin typeface="Cambria Math" panose="02040503050406030204" pitchFamily="18" charset="0"/>
                </a:endParaRPr>
              </a:p>
              <a:p>
                <a:pPr algn="l"/>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𝑟𝑒𝑞</m:t>
                        </m:r>
                      </m:sub>
                    </m:sSub>
                    <m:r>
                      <a:rPr lang="en-GB">
                        <a:latin typeface="Cambria Math" panose="02040503050406030204" pitchFamily="18" charset="0"/>
                      </a:rPr>
                      <m:t>=</m:t>
                    </m:r>
                    <m:f>
                      <m:fPr>
                        <m:ctrlPr>
                          <a:rPr lang="en-GB" i="1" smtClean="0">
                            <a:latin typeface="Cambria Math" panose="02040503050406030204" pitchFamily="18" charset="0"/>
                          </a:rPr>
                        </m:ctrlPr>
                      </m:fPr>
                      <m:num>
                        <m:r>
                          <a:rPr lang="en-GB" b="0" i="1" smtClean="0">
                            <a:latin typeface="Cambria Math" panose="02040503050406030204" pitchFamily="18" charset="0"/>
                          </a:rPr>
                          <m:t>𝐿</m:t>
                        </m:r>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𝑙𝑒𝑎𝑑</m:t>
                            </m:r>
                          </m:e>
                        </m:d>
                      </m:num>
                      <m:den>
                        <m:r>
                          <a:rPr lang="en-GB" i="1">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rPr>
                          <m:t>2</m:t>
                        </m:r>
                        <m:r>
                          <a:rPr lang="en-GB" i="1">
                            <a:latin typeface="Cambria Math" panose="02040503050406030204" pitchFamily="18" charset="0"/>
                            <a:ea typeface="Cambria Math" panose="02040503050406030204" pitchFamily="18" charset="0"/>
                          </a:rPr>
                          <m:t>𝜋</m:t>
                        </m:r>
                      </m:den>
                    </m:f>
                    <m:r>
                      <a:rPr lang="en-GB" b="0" i="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𝐿</m:t>
                        </m:r>
                      </m:sub>
                    </m:sSub>
                    <m:r>
                      <a:rPr lang="en-GB" i="1">
                        <a:latin typeface="Cambria Math" panose="02040503050406030204" pitchFamily="18" charset="0"/>
                      </a:rPr>
                      <m:t>(</m:t>
                    </m:r>
                    <m:r>
                      <a:rPr lang="en-GB" i="1">
                        <a:latin typeface="Cambria Math" panose="02040503050406030204" pitchFamily="18" charset="0"/>
                      </a:rPr>
                      <m:t>𝑡𝑜𝑟𝑞𝑢𝑒</m:t>
                    </m:r>
                    <m:r>
                      <a:rPr lang="en-GB" i="1">
                        <a:latin typeface="Cambria Math" panose="02040503050406030204" pitchFamily="18" charset="0"/>
                      </a:rPr>
                      <m:t> </m:t>
                    </m:r>
                    <m:r>
                      <a:rPr lang="en-GB" i="1">
                        <a:latin typeface="Cambria Math" panose="02040503050406030204" pitchFamily="18" charset="0"/>
                      </a:rPr>
                      <m:t>𝑐𝑎𝑢𝑠𝑒</m:t>
                    </m:r>
                    <m:r>
                      <a:rPr lang="en-GB" i="1">
                        <a:latin typeface="Cambria Math" panose="02040503050406030204" pitchFamily="18" charset="0"/>
                      </a:rPr>
                      <m:t> </m:t>
                    </m:r>
                    <m:r>
                      <a:rPr lang="en-GB" i="1">
                        <a:latin typeface="Cambria Math" panose="02040503050406030204" pitchFamily="18" charset="0"/>
                      </a:rPr>
                      <m:t>𝑏𝑦</m:t>
                    </m:r>
                    <m:r>
                      <a:rPr lang="en-GB" i="1">
                        <a:latin typeface="Cambria Math" panose="02040503050406030204" pitchFamily="18" charset="0"/>
                      </a:rPr>
                      <m:t> </m:t>
                    </m:r>
                    <m:r>
                      <a:rPr lang="en-GB" i="1">
                        <a:latin typeface="Cambria Math" panose="02040503050406030204" pitchFamily="18" charset="0"/>
                      </a:rPr>
                      <m:t>𝑒𝑥𝑡𝑒𝑟𝑛𝑎𝑙</m:t>
                    </m:r>
                    <m:r>
                      <a:rPr lang="en-GB" i="1">
                        <a:latin typeface="Cambria Math" panose="02040503050406030204" pitchFamily="18" charset="0"/>
                      </a:rPr>
                      <m:t> </m:t>
                    </m:r>
                    <m:r>
                      <a:rPr lang="en-GB" i="1">
                        <a:latin typeface="Cambria Math" panose="02040503050406030204" pitchFamily="18" charset="0"/>
                      </a:rPr>
                      <m:t>𝑓𝑜𝑟𝑐𝑒𝑠</m:t>
                    </m:r>
                    <m:r>
                      <a:rPr lang="en-GB" i="1">
                        <a:latin typeface="Cambria Math" panose="02040503050406030204" pitchFamily="18" charset="0"/>
                      </a:rPr>
                      <m:t>) </m:t>
                    </m:r>
                  </m:oMath>
                </a14:m>
                <a:r>
                  <a:rPr lang="en-GB" dirty="0"/>
                  <a:t>+</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𝑓</m:t>
                        </m:r>
                      </m:sub>
                    </m:sSub>
                    <m:r>
                      <a:rPr lang="en-GB" i="1">
                        <a:latin typeface="Cambria Math" panose="02040503050406030204" pitchFamily="18" charset="0"/>
                      </a:rPr>
                      <m:t>(</m:t>
                    </m:r>
                    <m:r>
                      <a:rPr lang="en-GB" i="1">
                        <a:latin typeface="Cambria Math" panose="02040503050406030204" pitchFamily="18" charset="0"/>
                      </a:rPr>
                      <m:t>𝑓𝑟𝑖𝑐𝑡𝑖𝑜𝑛</m:t>
                    </m:r>
                    <m:r>
                      <a:rPr lang="en-GB" i="1">
                        <a:latin typeface="Cambria Math" panose="02040503050406030204" pitchFamily="18" charset="0"/>
                      </a:rPr>
                      <m:t> </m:t>
                    </m:r>
                    <m:r>
                      <a:rPr lang="en-GB" i="1">
                        <a:latin typeface="Cambria Math" panose="02040503050406030204" pitchFamily="18" charset="0"/>
                      </a:rPr>
                      <m:t>𝑓𝑜𝑟𝑐𝑒</m:t>
                    </m:r>
                    <m:r>
                      <a:rPr lang="en-GB" i="1">
                        <a:latin typeface="Cambria Math" panose="02040503050406030204" pitchFamily="18" charset="0"/>
                      </a:rPr>
                      <m:t>)</m:t>
                    </m:r>
                  </m:oMath>
                </a14:m>
                <a:r>
                  <a:rPr lang="en-GB" dirty="0"/>
                  <a:t>)</a:t>
                </a:r>
                <a:endParaRPr lang="en-GB" i="1" dirty="0">
                  <a:latin typeface="Cambria Math" panose="02040503050406030204" pitchFamily="18" charset="0"/>
                  <a:ea typeface="Cambria Math" panose="02040503050406030204" pitchFamily="18" charset="0"/>
                </a:endParaRPr>
              </a:p>
              <a:p>
                <a:pPr lvl="1" algn="l"/>
                <a14:m>
                  <m:oMath xmlns:m="http://schemas.openxmlformats.org/officeDocument/2006/math">
                    <m:r>
                      <a:rPr lang="en-GB" sz="2400" b="0" i="1" smtClean="0">
                        <a:solidFill>
                          <a:srgbClr val="FF0000"/>
                        </a:solidFill>
                        <a:latin typeface="Cambria Math" panose="02040503050406030204" pitchFamily="18" charset="0"/>
                        <a:ea typeface="Cambria Math" panose="02040503050406030204" pitchFamily="18" charset="0"/>
                      </a:rPr>
                      <m:t>𝜀</m:t>
                    </m:r>
                  </m:oMath>
                </a14:m>
                <a:r>
                  <a:rPr lang="fr-FR" sz="2400" i="1" dirty="0">
                    <a:solidFill>
                      <a:srgbClr val="FF0000"/>
                    </a:solidFill>
                  </a:rPr>
                  <a:t> </a:t>
                </a:r>
                <a:r>
                  <a:rPr lang="fr-FR" sz="1600" i="1" dirty="0">
                    <a:solidFill>
                      <a:srgbClr val="FF0000"/>
                    </a:solidFill>
                  </a:rPr>
                  <a:t>(lead </a:t>
                </a:r>
                <a:r>
                  <a:rPr lang="fr-FR" sz="1600" i="1" dirty="0" err="1">
                    <a:solidFill>
                      <a:srgbClr val="FF0000"/>
                    </a:solidFill>
                  </a:rPr>
                  <a:t>screw</a:t>
                </a:r>
                <a:r>
                  <a:rPr lang="fr-FR" sz="1600" i="1" dirty="0">
                    <a:solidFill>
                      <a:srgbClr val="FF0000"/>
                    </a:solidFill>
                  </a:rPr>
                  <a:t> </a:t>
                </a:r>
                <a:r>
                  <a:rPr lang="fr-FR" sz="1600" i="1" dirty="0" err="1">
                    <a:solidFill>
                      <a:srgbClr val="FF0000"/>
                    </a:solidFill>
                  </a:rPr>
                  <a:t>efficiency</a:t>
                </a:r>
                <a:r>
                  <a:rPr lang="fr-FR" sz="1600" i="1" dirty="0">
                    <a:solidFill>
                      <a:srgbClr val="FF0000"/>
                    </a:solidFill>
                  </a:rPr>
                  <a:t>)</a:t>
                </a:r>
              </a:p>
              <a:p>
                <a:pPr algn="l"/>
                <a:r>
                  <a:rPr lang="fr-FR" sz="2800" dirty="0"/>
                  <a:t>	Input torque </a:t>
                </a:r>
                <a:r>
                  <a:rPr lang="fr-FR" sz="2800" dirty="0" err="1"/>
                  <a:t>from</a:t>
                </a:r>
                <a:r>
                  <a:rPr lang="fr-FR" sz="2800" dirty="0"/>
                  <a:t> </a:t>
                </a:r>
                <a:r>
                  <a:rPr lang="fr-FR" sz="2800" dirty="0" err="1"/>
                  <a:t>motor</a:t>
                </a:r>
                <a:r>
                  <a:rPr lang="fr-FR" sz="2800" dirty="0"/>
                  <a:t>:      </a:t>
                </a:r>
              </a:p>
              <a:p>
                <a:pPr algn="l"/>
                <a:r>
                  <a:rPr lang="fr-FR" sz="2800" dirty="0"/>
                  <a:t>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𝑇</m:t>
                        </m:r>
                      </m:e>
                      <m:sub>
                        <m:r>
                          <a:rPr lang="en-GB" sz="2800" b="0" i="1" smtClean="0">
                            <a:latin typeface="Cambria Math" panose="02040503050406030204" pitchFamily="18" charset="0"/>
                          </a:rPr>
                          <m:t>𝐼</m:t>
                        </m:r>
                      </m:sub>
                    </m:sSub>
                    <m:r>
                      <a:rPr lang="en-GB" sz="2800">
                        <a:latin typeface="Cambria Math" panose="02040503050406030204" pitchFamily="18" charset="0"/>
                      </a:rPr>
                      <m:t>=</m:t>
                    </m:r>
                  </m:oMath>
                </a14:m>
                <a:r>
                  <a:rPr lang="fr-FR" sz="2800" dirty="0"/>
                  <a:t>  </a:t>
                </a:r>
                <a14:m>
                  <m:oMath xmlns:m="http://schemas.openxmlformats.org/officeDocument/2006/math">
                    <m:sSub>
                      <m:sSubPr>
                        <m:ctrlPr>
                          <a:rPr lang="en-GB" sz="2800" i="1">
                            <a:latin typeface="Cambria Math" panose="02040503050406030204" pitchFamily="18" charset="0"/>
                          </a:rPr>
                        </m:ctrlPr>
                      </m:sSubPr>
                      <m:e>
                        <m:acc>
                          <m:accPr>
                            <m:chr m:val="̇"/>
                            <m:ctrlPr>
                              <a:rPr lang="fr-FR" sz="2800" i="1">
                                <a:latin typeface="Cambria Math" panose="02040503050406030204" pitchFamily="18" charset="0"/>
                              </a:rPr>
                            </m:ctrlPr>
                          </m:accPr>
                          <m:e>
                            <m:r>
                              <m:rPr>
                                <m:sty m:val="p"/>
                              </m:rPr>
                              <a:rPr lang="el-GR" sz="2800" i="1">
                                <a:latin typeface="Cambria Math" panose="02040503050406030204" pitchFamily="18" charset="0"/>
                                <a:ea typeface="Cambria Math" panose="02040503050406030204" pitchFamily="18" charset="0"/>
                              </a:rPr>
                              <m:t>ω</m:t>
                            </m:r>
                          </m:e>
                        </m:acc>
                        <m:r>
                          <a:rPr lang="en-GB" sz="2800" b="0" i="1" smtClean="0">
                            <a:latin typeface="Cambria Math" panose="02040503050406030204" pitchFamily="18" charset="0"/>
                            <a:ea typeface="Cambria Math" panose="02040503050406030204" pitchFamily="18" charset="0"/>
                          </a:rPr>
                          <m:t> (</m:t>
                        </m:r>
                        <m:r>
                          <a:rPr lang="en-GB" sz="2800" i="1">
                            <a:latin typeface="Cambria Math" panose="02040503050406030204" pitchFamily="18" charset="0"/>
                          </a:rPr>
                          <m:t>𝐽</m:t>
                        </m:r>
                      </m:e>
                      <m:sub>
                        <m:r>
                          <a:rPr lang="en-GB" sz="2800" i="1">
                            <a:latin typeface="Cambria Math" panose="02040503050406030204" pitchFamily="18" charset="0"/>
                          </a:rPr>
                          <m:t>𝑠</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𝐽</m:t>
                        </m:r>
                      </m:e>
                      <m:sub>
                        <m:r>
                          <a:rPr lang="en-GB" sz="2800" i="1">
                            <a:latin typeface="Cambria Math" panose="02040503050406030204" pitchFamily="18" charset="0"/>
                          </a:rPr>
                          <m:t>𝐿</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𝐽</m:t>
                        </m:r>
                      </m:e>
                      <m:sub>
                        <m:r>
                          <a:rPr lang="en-GB" sz="2800" b="0" i="1" smtClean="0">
                            <a:latin typeface="Cambria Math" panose="02040503050406030204" pitchFamily="18" charset="0"/>
                          </a:rPr>
                          <m:t>𝑚</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b="0" i="1" smtClean="0">
                            <a:latin typeface="Cambria Math" panose="02040503050406030204" pitchFamily="18" charset="0"/>
                          </a:rPr>
                          <m:t>𝑇</m:t>
                        </m:r>
                      </m:e>
                      <m:sub>
                        <m:r>
                          <a:rPr lang="en-GB" sz="2800" b="0" i="1" smtClean="0">
                            <a:latin typeface="Cambria Math" panose="02040503050406030204" pitchFamily="18" charset="0"/>
                          </a:rPr>
                          <m:t>𝑟𝑒𝑞</m:t>
                        </m:r>
                      </m:sub>
                    </m:sSub>
                  </m:oMath>
                </a14:m>
                <a:endParaRPr lang="fr-FR" sz="2800" dirty="0"/>
              </a:p>
              <a:p>
                <a:pPr algn="l"/>
                <a:r>
                  <a:rPr lang="en-GB" sz="2800" dirty="0"/>
                  <a:t>                      </a:t>
                </a:r>
                <a14:m>
                  <m:oMath xmlns:m="http://schemas.openxmlformats.org/officeDocument/2006/math">
                    <m:r>
                      <a:rPr lang="en-GB" sz="2800" b="0" i="0" smtClean="0">
                        <a:latin typeface="Cambria Math" panose="02040503050406030204" pitchFamily="18" charset="0"/>
                      </a:rPr>
                      <m:t> </m:t>
                    </m:r>
                    <m:sSub>
                      <m:sSubPr>
                        <m:ctrlPr>
                          <a:rPr lang="en-GB" sz="2800" i="1">
                            <a:latin typeface="Cambria Math" panose="02040503050406030204" pitchFamily="18" charset="0"/>
                          </a:rPr>
                        </m:ctrlPr>
                      </m:sSubPr>
                      <m:e>
                        <m:r>
                          <a:rPr lang="en-GB" sz="2800" i="1">
                            <a:latin typeface="Cambria Math" panose="02040503050406030204" pitchFamily="18" charset="0"/>
                          </a:rPr>
                          <m:t>𝑇</m:t>
                        </m:r>
                      </m:e>
                      <m:sub>
                        <m:r>
                          <a:rPr lang="en-GB" sz="2800" i="1" smtClean="0">
                            <a:latin typeface="Cambria Math" panose="02040503050406030204" pitchFamily="18" charset="0"/>
                          </a:rPr>
                          <m:t>𝐼</m:t>
                        </m:r>
                      </m:sub>
                    </m:sSub>
                  </m:oMath>
                </a14:m>
                <a:r>
                  <a:rPr lang="fr-FR" sz="2800" dirty="0"/>
                  <a:t> =  </a:t>
                </a:r>
                <a14:m>
                  <m:oMath xmlns:m="http://schemas.openxmlformats.org/officeDocument/2006/math">
                    <m:r>
                      <a:rPr lang="en-US" sz="2800" i="1">
                        <a:latin typeface="Cambria Math" panose="02040503050406030204" pitchFamily="18" charset="0"/>
                      </a:rPr>
                      <m:t>𝐽</m:t>
                    </m:r>
                    <m:acc>
                      <m:accPr>
                        <m:chr m:val="̇"/>
                        <m:ctrlPr>
                          <a:rPr lang="fr-FR" sz="2800" i="1">
                            <a:latin typeface="Cambria Math" panose="02040503050406030204" pitchFamily="18" charset="0"/>
                          </a:rPr>
                        </m:ctrlPr>
                      </m:accPr>
                      <m:e>
                        <m:r>
                          <m:rPr>
                            <m:sty m:val="p"/>
                          </m:rPr>
                          <a:rPr lang="el-GR" sz="2800" i="1">
                            <a:latin typeface="Cambria Math" panose="02040503050406030204" pitchFamily="18" charset="0"/>
                            <a:ea typeface="Cambria Math" panose="02040503050406030204" pitchFamily="18" charset="0"/>
                          </a:rPr>
                          <m:t>ω</m:t>
                        </m:r>
                      </m:e>
                    </m:acc>
                    <m:r>
                      <a:rPr lang="en-US"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rPr>
                      <m:t>𝑇</m:t>
                    </m:r>
                    <m:r>
                      <a:rPr lang="en-GB" sz="2800" i="1" baseline="-25000">
                        <a:latin typeface="Cambria Math" panose="02040503050406030204" pitchFamily="18" charset="0"/>
                      </a:rPr>
                      <m:t>𝑟</m:t>
                    </m:r>
                    <m:r>
                      <a:rPr lang="en-GB" sz="2800" b="0" i="1" baseline="-25000" smtClean="0">
                        <a:latin typeface="Cambria Math" panose="02040503050406030204" pitchFamily="18" charset="0"/>
                      </a:rPr>
                      <m:t>𝑒𝑞</m:t>
                    </m:r>
                    <m:r>
                      <a:rPr lang="en-GB" sz="2800">
                        <a:latin typeface="Cambria Math" panose="02040503050406030204" pitchFamily="18" charset="0"/>
                      </a:rPr>
                      <m:t>+</m:t>
                    </m:r>
                    <m:r>
                      <a:rPr lang="en-GB" sz="2800" i="1">
                        <a:latin typeface="Cambria Math" panose="02040503050406030204" pitchFamily="18" charset="0"/>
                      </a:rPr>
                      <m:t>𝐵</m:t>
                    </m:r>
                    <m:r>
                      <m:rPr>
                        <m:sty m:val="p"/>
                      </m:rPr>
                      <a:rPr lang="el-GR" sz="2800" i="1">
                        <a:latin typeface="Cambria Math" panose="02040503050406030204" pitchFamily="18" charset="0"/>
                        <a:ea typeface="Cambria Math" panose="02040503050406030204" pitchFamily="18" charset="0"/>
                      </a:rPr>
                      <m:t>ω</m:t>
                    </m:r>
                  </m:oMath>
                </a14:m>
                <a:endParaRPr lang="en-GB" sz="2800" dirty="0">
                  <a:latin typeface="Times New Roman" panose="02020603050405020304" pitchFamily="18" charset="0"/>
                  <a:cs typeface="Times New Roman" panose="02020603050405020304" pitchFamily="18" charset="0"/>
                </a:endParaRPr>
              </a:p>
              <a:p>
                <a:pPr algn="l"/>
                <a:endParaRPr lang="fr-FR" sz="2800" dirty="0"/>
              </a:p>
            </p:txBody>
          </p:sp>
        </mc:Choice>
        <mc:Fallback>
          <p:sp>
            <p:nvSpPr>
              <p:cNvPr id="5" name="Subtitle 4"/>
              <p:cNvSpPr>
                <a:spLocks noGrp="1" noRot="1" noChangeAspect="1" noMove="1" noResize="1" noEditPoints="1" noAdjustHandles="1" noChangeArrowheads="1" noChangeShapeType="1" noTextEdit="1"/>
              </p:cNvSpPr>
              <p:nvPr>
                <p:ph type="subTitle" idx="1"/>
              </p:nvPr>
            </p:nvSpPr>
            <p:spPr>
              <a:xfrm>
                <a:off x="0" y="1358900"/>
                <a:ext cx="12192000" cy="4902200"/>
              </a:xfrm>
              <a:blipFill>
                <a:blip r:embed="rId2"/>
                <a:stretch>
                  <a:fillRect l="-650" t="-871"/>
                </a:stretch>
              </a:blipFill>
            </p:spPr>
            <p:txBody>
              <a:bodyPr/>
              <a:lstStyle/>
              <a:p>
                <a:r>
                  <a:rPr lang="en-GB">
                    <a:noFill/>
                  </a:rPr>
                  <a:t> </a:t>
                </a:r>
              </a:p>
            </p:txBody>
          </p:sp>
        </mc:Fallback>
      </mc:AlternateContent>
      <p:sp>
        <p:nvSpPr>
          <p:cNvPr id="6" name="Rectangle 5"/>
          <p:cNvSpPr/>
          <p:nvPr/>
        </p:nvSpPr>
        <p:spPr>
          <a:xfrm>
            <a:off x="279400" y="673100"/>
            <a:ext cx="11658600" cy="592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2220736" cy="523220"/>
          </a:xfrm>
          <a:prstGeom prst="rect">
            <a:avLst/>
          </a:prstGeom>
        </p:spPr>
        <p:txBody>
          <a:bodyPr wrap="none">
            <a:spAutoFit/>
          </a:bodyPr>
          <a:lstStyle/>
          <a:p>
            <a:r>
              <a:rPr lang="en-GB" sz="2800" dirty="0"/>
              <a:t>Key Equations</a:t>
            </a:r>
            <a:endParaRPr lang="fr-FR" sz="2800" dirty="0"/>
          </a:p>
        </p:txBody>
      </p:sp>
    </p:spTree>
    <p:extLst>
      <p:ext uri="{BB962C8B-B14F-4D97-AF65-F5344CB8AC3E}">
        <p14:creationId xmlns:p14="http://schemas.microsoft.com/office/powerpoint/2010/main" val="914231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71CE-D0CD-4764-8A04-2681E8D7209E}"/>
              </a:ext>
            </a:extLst>
          </p:cNvPr>
          <p:cNvSpPr>
            <a:spLocks noGrp="1"/>
          </p:cNvSpPr>
          <p:nvPr>
            <p:ph type="title"/>
          </p:nvPr>
        </p:nvSpPr>
        <p:spPr/>
        <p:txBody>
          <a:bodyPr/>
          <a:lstStyle/>
          <a:p>
            <a:r>
              <a:rPr lang="en-GB" dirty="0"/>
              <a:t>Material Damping (optional)</a:t>
            </a:r>
          </a:p>
        </p:txBody>
      </p:sp>
      <p:pic>
        <p:nvPicPr>
          <p:cNvPr id="4" name="Online Media 3" title="Fundamentals of Damping — Lesson 2">
            <a:hlinkClick r:id="" action="ppaction://media"/>
            <a:extLst>
              <a:ext uri="{FF2B5EF4-FFF2-40B4-BE49-F238E27FC236}">
                <a16:creationId xmlns:a16="http://schemas.microsoft.com/office/drawing/2014/main" id="{6D5B2BE1-784B-4A7B-A908-FBECCF9BC461}"/>
              </a:ext>
            </a:extLst>
          </p:cNvPr>
          <p:cNvPicPr>
            <a:picLocks noRot="1" noChangeAspect="1"/>
          </p:cNvPicPr>
          <p:nvPr>
            <a:videoFile r:link="rId1"/>
          </p:nvPr>
        </p:nvPicPr>
        <p:blipFill>
          <a:blip r:embed="rId3"/>
          <a:stretch>
            <a:fillRect/>
          </a:stretch>
        </p:blipFill>
        <p:spPr>
          <a:xfrm>
            <a:off x="1681315" y="1525701"/>
            <a:ext cx="7385993" cy="4173086"/>
          </a:xfrm>
          <a:prstGeom prst="rect">
            <a:avLst/>
          </a:prstGeom>
        </p:spPr>
      </p:pic>
    </p:spTree>
    <p:extLst>
      <p:ext uri="{BB962C8B-B14F-4D97-AF65-F5344CB8AC3E}">
        <p14:creationId xmlns:p14="http://schemas.microsoft.com/office/powerpoint/2010/main" val="168967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46200" y="0"/>
            <a:ext cx="9639300" cy="6785110"/>
          </a:xfrm>
          <a:prstGeom prst="rect">
            <a:avLst/>
          </a:prstGeom>
        </p:spPr>
      </p:pic>
    </p:spTree>
    <p:extLst>
      <p:ext uri="{BB962C8B-B14F-4D97-AF65-F5344CB8AC3E}">
        <p14:creationId xmlns:p14="http://schemas.microsoft.com/office/powerpoint/2010/main" val="3428720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1435008" cy="523220"/>
          </a:xfrm>
          <a:prstGeom prst="rect">
            <a:avLst/>
          </a:prstGeom>
        </p:spPr>
        <p:txBody>
          <a:bodyPr wrap="none">
            <a:spAutoFit/>
          </a:bodyPr>
          <a:lstStyle/>
          <a:p>
            <a:r>
              <a:rPr lang="en-GB" sz="2800" dirty="0"/>
              <a:t>Bearings</a:t>
            </a:r>
            <a:endParaRPr lang="fr-FR" sz="2800" dirty="0"/>
          </a:p>
        </p:txBody>
      </p:sp>
      <p:sp>
        <p:nvSpPr>
          <p:cNvPr id="3" name="Subtitle 2"/>
          <p:cNvSpPr>
            <a:spLocks noGrp="1"/>
          </p:cNvSpPr>
          <p:nvPr>
            <p:ph type="subTitle" idx="1"/>
          </p:nvPr>
        </p:nvSpPr>
        <p:spPr>
          <a:xfrm>
            <a:off x="279400" y="1542018"/>
            <a:ext cx="11658600" cy="4553982"/>
          </a:xfrm>
        </p:spPr>
        <p:txBody>
          <a:bodyPr>
            <a:normAutofit/>
          </a:bodyPr>
          <a:lstStyle/>
          <a:p>
            <a:pPr marL="342900" indent="-342900" algn="l">
              <a:buFont typeface="Arial" panose="020B0604020202020204" pitchFamily="34" charset="0"/>
              <a:buChar char="•"/>
            </a:pPr>
            <a:r>
              <a:rPr lang="en-GB" sz="3200" dirty="0"/>
              <a:t>A bearing allows constrained relative motion between two or more parts, typically rotation or linear movement.</a:t>
            </a:r>
          </a:p>
          <a:p>
            <a:pPr marL="800100" lvl="1" indent="-342900" algn="l">
              <a:buFont typeface="Arial" panose="020B0604020202020204" pitchFamily="34" charset="0"/>
              <a:buChar char="•"/>
            </a:pPr>
            <a:r>
              <a:rPr lang="en-GB" sz="2800" dirty="0"/>
              <a:t>Plain Bearing</a:t>
            </a:r>
          </a:p>
          <a:p>
            <a:pPr marL="800100" lvl="1" indent="-342900" algn="l">
              <a:buFont typeface="Arial" panose="020B0604020202020204" pitchFamily="34" charset="0"/>
              <a:buChar char="•"/>
            </a:pPr>
            <a:r>
              <a:rPr lang="en-GB" sz="2800" dirty="0"/>
              <a:t>Rolling-element bearing</a:t>
            </a:r>
          </a:p>
          <a:p>
            <a:pPr marL="800100" lvl="1" indent="-342900" algn="l">
              <a:buFont typeface="Arial" panose="020B0604020202020204" pitchFamily="34" charset="0"/>
              <a:buChar char="•"/>
            </a:pPr>
            <a:r>
              <a:rPr lang="en-GB" sz="2800" dirty="0"/>
              <a:t>Fluid Bearing</a:t>
            </a:r>
          </a:p>
          <a:p>
            <a:pPr marL="800100" lvl="1" indent="-342900" algn="l">
              <a:buFont typeface="Arial" panose="020B0604020202020204" pitchFamily="34" charset="0"/>
              <a:buChar char="•"/>
            </a:pPr>
            <a:r>
              <a:rPr lang="en-GB" sz="2800" dirty="0"/>
              <a:t>Magnetic Bearing</a:t>
            </a:r>
          </a:p>
        </p:txBody>
      </p:sp>
    </p:spTree>
    <p:extLst>
      <p:ext uri="{BB962C8B-B14F-4D97-AF65-F5344CB8AC3E}">
        <p14:creationId xmlns:p14="http://schemas.microsoft.com/office/powerpoint/2010/main" val="241909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1572995" cy="523220"/>
          </a:xfrm>
          <a:prstGeom prst="rect">
            <a:avLst/>
          </a:prstGeom>
        </p:spPr>
        <p:txBody>
          <a:bodyPr wrap="none">
            <a:spAutoFit/>
          </a:bodyPr>
          <a:lstStyle/>
          <a:p>
            <a:r>
              <a:rPr lang="en-GB" sz="2800" dirty="0"/>
              <a:t>Summary</a:t>
            </a:r>
            <a:endParaRPr lang="fr-FR" sz="2800"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51215" y="1676400"/>
            <a:ext cx="9435662" cy="4343400"/>
          </a:xfrm>
          <a:prstGeom prst="rect">
            <a:avLst/>
          </a:prstGeom>
        </p:spPr>
      </p:pic>
    </p:spTree>
    <p:extLst>
      <p:ext uri="{BB962C8B-B14F-4D97-AF65-F5344CB8AC3E}">
        <p14:creationId xmlns:p14="http://schemas.microsoft.com/office/powerpoint/2010/main" val="4227404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C75FB-A39C-4766-9AC4-CB612F737E8C}"/>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Extra material on Bearings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Online Media 3" title="Anti-Friction Bearings (Ball and Roller Bearings)">
            <a:hlinkClick r:id="" action="ppaction://media"/>
            <a:extLst>
              <a:ext uri="{FF2B5EF4-FFF2-40B4-BE49-F238E27FC236}">
                <a16:creationId xmlns:a16="http://schemas.microsoft.com/office/drawing/2014/main" id="{EDC940DC-BC20-48D2-8F71-B93AD5422499}"/>
              </a:ext>
            </a:extLst>
          </p:cNvPr>
          <p:cNvPicPr>
            <a:picLocks noRot="1" noChangeAspect="1"/>
          </p:cNvPicPr>
          <p:nvPr>
            <a:videoFile r:link="rId1"/>
          </p:nvPr>
        </p:nvPicPr>
        <p:blipFill>
          <a:blip r:embed="rId3"/>
          <a:stretch>
            <a:fillRect/>
          </a:stretch>
        </p:blipFill>
        <p:spPr>
          <a:xfrm>
            <a:off x="5153822" y="1589786"/>
            <a:ext cx="6553545" cy="3686370"/>
          </a:xfrm>
          <a:prstGeom prst="rect">
            <a:avLst/>
          </a:prstGeom>
        </p:spPr>
      </p:pic>
    </p:spTree>
    <p:extLst>
      <p:ext uri="{BB962C8B-B14F-4D97-AF65-F5344CB8AC3E}">
        <p14:creationId xmlns:p14="http://schemas.microsoft.com/office/powerpoint/2010/main" val="329472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4505592" cy="523220"/>
          </a:xfrm>
          <a:prstGeom prst="rect">
            <a:avLst/>
          </a:prstGeom>
        </p:spPr>
        <p:txBody>
          <a:bodyPr wrap="none">
            <a:spAutoFit/>
          </a:bodyPr>
          <a:lstStyle/>
          <a:p>
            <a:r>
              <a:rPr lang="en-GB" sz="2800" dirty="0"/>
              <a:t>Rigid Single Row Ball Bearings</a:t>
            </a:r>
            <a:endParaRPr lang="fr-FR" sz="2800" dirty="0"/>
          </a:p>
        </p:txBody>
      </p:sp>
      <p:sp>
        <p:nvSpPr>
          <p:cNvPr id="8" name="Subtitle 2"/>
          <p:cNvSpPr>
            <a:spLocks noGrp="1"/>
          </p:cNvSpPr>
          <p:nvPr>
            <p:ph type="subTitle" idx="1"/>
          </p:nvPr>
        </p:nvSpPr>
        <p:spPr>
          <a:xfrm>
            <a:off x="279400" y="1542018"/>
            <a:ext cx="6121400" cy="4553982"/>
          </a:xfrm>
        </p:spPr>
        <p:txBody>
          <a:bodyPr>
            <a:normAutofit/>
          </a:bodyPr>
          <a:lstStyle/>
          <a:p>
            <a:pPr marL="457200" indent="-457200" algn="l">
              <a:buFont typeface="Arial" panose="020B0604020202020204" pitchFamily="34" charset="0"/>
              <a:buChar char="•"/>
            </a:pPr>
            <a:r>
              <a:rPr lang="en-GB" sz="3200" dirty="0"/>
              <a:t>The balls run in comparatively deep grooved tracks, which make the bearing suitable for  both radial load and axial thrust load. The  bearing provides location of the shaft relative to the housing. </a:t>
            </a:r>
            <a:endParaRPr lang="en-GB" sz="2800" dirty="0"/>
          </a:p>
        </p:txBody>
      </p:sp>
      <p:pic>
        <p:nvPicPr>
          <p:cNvPr id="3" name="Picture 2"/>
          <p:cNvPicPr>
            <a:picLocks noChangeAspect="1"/>
          </p:cNvPicPr>
          <p:nvPr/>
        </p:nvPicPr>
        <p:blipFill>
          <a:blip r:embed="rId2"/>
          <a:stretch>
            <a:fillRect/>
          </a:stretch>
        </p:blipFill>
        <p:spPr>
          <a:xfrm>
            <a:off x="6144570" y="1579904"/>
            <a:ext cx="3727950" cy="2820162"/>
          </a:xfrm>
          <a:prstGeom prst="rect">
            <a:avLst/>
          </a:prstGeom>
        </p:spPr>
      </p:pic>
      <p:pic>
        <p:nvPicPr>
          <p:cNvPr id="1026" name="Picture 2" descr="http://www.bearingboys.co.uk/product_images/Angular_Contact-cat-1016-cat.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72520" y="3858903"/>
            <a:ext cx="1925280" cy="201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229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5819094" cy="523220"/>
          </a:xfrm>
          <a:prstGeom prst="rect">
            <a:avLst/>
          </a:prstGeom>
        </p:spPr>
        <p:txBody>
          <a:bodyPr wrap="none">
            <a:spAutoFit/>
          </a:bodyPr>
          <a:lstStyle/>
          <a:p>
            <a:r>
              <a:rPr lang="en-GB" sz="2800" dirty="0"/>
              <a:t>Rigid Single Row Roller Journal Bearing</a:t>
            </a:r>
            <a:endParaRPr lang="fr-FR" sz="2800" dirty="0"/>
          </a:p>
        </p:txBody>
      </p:sp>
      <p:sp>
        <p:nvSpPr>
          <p:cNvPr id="8" name="Subtitle 2"/>
          <p:cNvSpPr>
            <a:spLocks noGrp="1"/>
          </p:cNvSpPr>
          <p:nvPr>
            <p:ph type="subTitle" idx="1"/>
          </p:nvPr>
        </p:nvSpPr>
        <p:spPr>
          <a:xfrm>
            <a:off x="279400" y="1542018"/>
            <a:ext cx="4654550" cy="4553982"/>
          </a:xfrm>
        </p:spPr>
        <p:txBody>
          <a:bodyPr>
            <a:normAutofit/>
          </a:bodyPr>
          <a:lstStyle/>
          <a:p>
            <a:pPr algn="l"/>
            <a:r>
              <a:rPr lang="en-GB" sz="3200" dirty="0"/>
              <a:t>Basic type of roller bearing commonly used for heavy radial loads. No thrust can be taken, for although one track of the race is lipped, the other race is plain and the bearing does not locate the shaft axially.</a:t>
            </a:r>
            <a:endParaRPr lang="en-GB" sz="2800" dirty="0"/>
          </a:p>
        </p:txBody>
      </p:sp>
      <p:pic>
        <p:nvPicPr>
          <p:cNvPr id="2" name="Picture 1"/>
          <p:cNvPicPr>
            <a:picLocks noChangeAspect="1"/>
          </p:cNvPicPr>
          <p:nvPr/>
        </p:nvPicPr>
        <p:blipFill>
          <a:blip r:embed="rId2"/>
          <a:stretch>
            <a:fillRect/>
          </a:stretch>
        </p:blipFill>
        <p:spPr>
          <a:xfrm>
            <a:off x="5985625" y="1358900"/>
            <a:ext cx="4415675" cy="1959955"/>
          </a:xfrm>
          <a:prstGeom prst="rect">
            <a:avLst/>
          </a:prstGeom>
        </p:spPr>
      </p:pic>
      <p:pic>
        <p:nvPicPr>
          <p:cNvPr id="2050" name="Picture 2" descr="http://www.substech.com/dokuwiki/lib/exe/fetch.php?w=&amp;h=&amp;cache=cache&amp;media=journal_bearing_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96384" y="3316474"/>
            <a:ext cx="2374855" cy="26685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daviddarling.info/images/journal_bearing.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96200" y="3333749"/>
            <a:ext cx="4286250" cy="276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510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Power Transmission (linkage)</a:t>
            </a:r>
          </a:p>
        </p:txBody>
      </p:sp>
    </p:spTree>
    <p:extLst>
      <p:ext uri="{BB962C8B-B14F-4D97-AF65-F5344CB8AC3E}">
        <p14:creationId xmlns:p14="http://schemas.microsoft.com/office/powerpoint/2010/main" val="2569796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2304605" cy="523220"/>
          </a:xfrm>
          <a:prstGeom prst="rect">
            <a:avLst/>
          </a:prstGeom>
        </p:spPr>
        <p:txBody>
          <a:bodyPr wrap="none">
            <a:spAutoFit/>
          </a:bodyPr>
          <a:lstStyle/>
          <a:p>
            <a:r>
              <a:rPr lang="en-GB" sz="2800" dirty="0"/>
              <a:t>Thrust bearing</a:t>
            </a:r>
            <a:endParaRPr lang="fr-FR" sz="2800" dirty="0"/>
          </a:p>
        </p:txBody>
      </p:sp>
      <p:sp>
        <p:nvSpPr>
          <p:cNvPr id="8" name="Subtitle 2"/>
          <p:cNvSpPr>
            <a:spLocks noGrp="1"/>
          </p:cNvSpPr>
          <p:nvPr>
            <p:ph type="subTitle" idx="1"/>
          </p:nvPr>
        </p:nvSpPr>
        <p:spPr>
          <a:xfrm>
            <a:off x="279400" y="1542018"/>
            <a:ext cx="4654550" cy="4553982"/>
          </a:xfrm>
        </p:spPr>
        <p:txBody>
          <a:bodyPr>
            <a:normAutofit/>
          </a:bodyPr>
          <a:lstStyle/>
          <a:p>
            <a:pPr algn="l"/>
            <a:r>
              <a:rPr lang="en-GB" sz="3200" dirty="0"/>
              <a:t>The object of thrust bearings is to support thrust and axial loads . Basic type has a shallow grooved track in each washer. The load is taken axially in one direction only. Has a limited speed range.</a:t>
            </a:r>
            <a:endParaRPr lang="en-GB" sz="2800"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l="14930" t="13650" r="18167" b="10879"/>
          <a:stretch/>
        </p:blipFill>
        <p:spPr>
          <a:xfrm>
            <a:off x="6122987" y="1358900"/>
            <a:ext cx="1695450" cy="1695450"/>
          </a:xfrm>
          <a:prstGeom prst="rect">
            <a:avLst/>
          </a:prstGeom>
        </p:spPr>
      </p:pic>
      <p:pic>
        <p:nvPicPr>
          <p:cNvPr id="3074" name="Picture 2" descr="http://performancetrends.com/Definitions/Images/Roller-Thrust-Bearing-Lr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28000" y="1914009"/>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ecx.images-amazon.com/images/I/81TrJLcYWwL.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74172" y="2742870"/>
            <a:ext cx="3746500" cy="316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197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1790875" cy="523220"/>
          </a:xfrm>
          <a:prstGeom prst="rect">
            <a:avLst/>
          </a:prstGeom>
        </p:spPr>
        <p:txBody>
          <a:bodyPr wrap="none">
            <a:spAutoFit/>
          </a:bodyPr>
          <a:lstStyle/>
          <a:p>
            <a:r>
              <a:rPr lang="en-GB" sz="2800" dirty="0"/>
              <a:t>Air Bearing</a:t>
            </a:r>
            <a:endParaRPr lang="fr-FR" sz="2800" dirty="0"/>
          </a:p>
        </p:txBody>
      </p:sp>
      <p:sp>
        <p:nvSpPr>
          <p:cNvPr id="8" name="Subtitle 2"/>
          <p:cNvSpPr>
            <a:spLocks noGrp="1"/>
          </p:cNvSpPr>
          <p:nvPr>
            <p:ph type="subTitle" idx="1"/>
          </p:nvPr>
        </p:nvSpPr>
        <p:spPr>
          <a:xfrm>
            <a:off x="279400" y="1542018"/>
            <a:ext cx="4654550" cy="4553982"/>
          </a:xfrm>
        </p:spPr>
        <p:txBody>
          <a:bodyPr>
            <a:normAutofit fontScale="92500" lnSpcReduction="10000"/>
          </a:bodyPr>
          <a:lstStyle/>
          <a:p>
            <a:pPr algn="l"/>
            <a:r>
              <a:rPr lang="en-GB" sz="3200" dirty="0"/>
              <a:t>In an aerostatic air bearing, the two bearing surfaces are separated by a thin film of compressed air. The distance between the bearing surfaces is about 5 to 30 microns. As the object is supported by a thin layer of air, the friction between the shaft and its housing can be considered to be virtually zero.</a:t>
            </a:r>
            <a:endParaRPr lang="en-GB" sz="2800" dirty="0"/>
          </a:p>
        </p:txBody>
      </p:sp>
      <p:pic>
        <p:nvPicPr>
          <p:cNvPr id="2" name="Picture 1"/>
          <p:cNvPicPr>
            <a:picLocks noChangeAspect="1"/>
          </p:cNvPicPr>
          <p:nvPr/>
        </p:nvPicPr>
        <p:blipFill>
          <a:blip r:embed="rId2"/>
          <a:stretch>
            <a:fillRect/>
          </a:stretch>
        </p:blipFill>
        <p:spPr>
          <a:xfrm>
            <a:off x="7335932" y="1542018"/>
            <a:ext cx="3896105" cy="3643515"/>
          </a:xfrm>
          <a:prstGeom prst="rect">
            <a:avLst/>
          </a:prstGeom>
        </p:spPr>
      </p:pic>
    </p:spTree>
    <p:extLst>
      <p:ext uri="{BB962C8B-B14F-4D97-AF65-F5344CB8AC3E}">
        <p14:creationId xmlns:p14="http://schemas.microsoft.com/office/powerpoint/2010/main" val="3753132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2883803" cy="523220"/>
          </a:xfrm>
          <a:prstGeom prst="rect">
            <a:avLst/>
          </a:prstGeom>
        </p:spPr>
        <p:txBody>
          <a:bodyPr wrap="none">
            <a:spAutoFit/>
          </a:bodyPr>
          <a:lstStyle/>
          <a:p>
            <a:r>
              <a:rPr lang="en-GB" sz="2800" dirty="0"/>
              <a:t>Magnetic Bearings</a:t>
            </a:r>
            <a:endParaRPr lang="fr-FR" sz="2800" dirty="0"/>
          </a:p>
        </p:txBody>
      </p:sp>
      <p:sp>
        <p:nvSpPr>
          <p:cNvPr id="8" name="Subtitle 2"/>
          <p:cNvSpPr>
            <a:spLocks noGrp="1"/>
          </p:cNvSpPr>
          <p:nvPr>
            <p:ph type="subTitle" idx="1"/>
          </p:nvPr>
        </p:nvSpPr>
        <p:spPr>
          <a:xfrm>
            <a:off x="279400" y="1542018"/>
            <a:ext cx="4654550" cy="4553982"/>
          </a:xfrm>
        </p:spPr>
        <p:txBody>
          <a:bodyPr>
            <a:normAutofit fontScale="92500" lnSpcReduction="10000"/>
          </a:bodyPr>
          <a:lstStyle/>
          <a:p>
            <a:pPr algn="l"/>
            <a:r>
              <a:rPr lang="en-GB" sz="3200" dirty="0"/>
              <a:t>The rotating shaft is supporting in a powerful magnetic field. With no contact, hence no wear, between the rotating and stationary parts. As particle generation due to wear is eliminated, magnetic bearings are suited to clean room applications. Temperature range, typically -250C to 220C.</a:t>
            </a:r>
            <a:endParaRPr lang="en-GB" sz="2800" dirty="0"/>
          </a:p>
        </p:txBody>
      </p:sp>
      <p:pic>
        <p:nvPicPr>
          <p:cNvPr id="3" name="Picture 2"/>
          <p:cNvPicPr>
            <a:picLocks noChangeAspect="1"/>
          </p:cNvPicPr>
          <p:nvPr/>
        </p:nvPicPr>
        <p:blipFill>
          <a:blip r:embed="rId2"/>
          <a:stretch>
            <a:fillRect/>
          </a:stretch>
        </p:blipFill>
        <p:spPr>
          <a:xfrm>
            <a:off x="6108700" y="1678327"/>
            <a:ext cx="4644520" cy="3598523"/>
          </a:xfrm>
          <a:prstGeom prst="rect">
            <a:avLst/>
          </a:prstGeom>
        </p:spPr>
      </p:pic>
    </p:spTree>
    <p:extLst>
      <p:ext uri="{BB962C8B-B14F-4D97-AF65-F5344CB8AC3E}">
        <p14:creationId xmlns:p14="http://schemas.microsoft.com/office/powerpoint/2010/main" val="883598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1604927" cy="523220"/>
          </a:xfrm>
          <a:prstGeom prst="rect">
            <a:avLst/>
          </a:prstGeom>
        </p:spPr>
        <p:txBody>
          <a:bodyPr wrap="none">
            <a:spAutoFit/>
          </a:bodyPr>
          <a:lstStyle/>
          <a:p>
            <a:r>
              <a:rPr lang="en-GB" sz="2800" dirty="0"/>
              <a:t>Couplings</a:t>
            </a:r>
            <a:endParaRPr lang="fr-FR" sz="2800" dirty="0"/>
          </a:p>
        </p:txBody>
      </p:sp>
      <p:sp>
        <p:nvSpPr>
          <p:cNvPr id="8" name="Subtitle 2"/>
          <p:cNvSpPr>
            <a:spLocks noGrp="1"/>
          </p:cNvSpPr>
          <p:nvPr>
            <p:ph type="subTitle" idx="1"/>
          </p:nvPr>
        </p:nvSpPr>
        <p:spPr>
          <a:xfrm>
            <a:off x="279400" y="1542018"/>
            <a:ext cx="11036300" cy="4553982"/>
          </a:xfrm>
        </p:spPr>
        <p:txBody>
          <a:bodyPr>
            <a:normAutofit/>
          </a:bodyPr>
          <a:lstStyle/>
          <a:p>
            <a:pPr marL="457200" indent="-457200">
              <a:buFont typeface="Arial" panose="020B0604020202020204" pitchFamily="34" charset="0"/>
              <a:buChar char="•"/>
            </a:pPr>
            <a:r>
              <a:rPr lang="en-GB" sz="3200" dirty="0"/>
              <a:t>A coupling is used to connect two in-line shafts to allow one shaft to drive the second shaft at the same speed.</a:t>
            </a:r>
          </a:p>
          <a:p>
            <a:pPr marL="457200" indent="-457200">
              <a:buFont typeface="Arial" panose="020B0604020202020204" pitchFamily="34" charset="0"/>
              <a:buChar char="•"/>
            </a:pPr>
            <a:r>
              <a:rPr lang="en-GB" sz="3200" dirty="0"/>
              <a:t>A coupling can be rigid or, more normally, flexible to allow relative radial, axial or angular movement of the two shafts.</a:t>
            </a:r>
            <a:endParaRPr lang="en-GB" sz="2800" dirty="0"/>
          </a:p>
        </p:txBody>
      </p:sp>
      <p:pic>
        <p:nvPicPr>
          <p:cNvPr id="2" name="Picture 1"/>
          <p:cNvPicPr>
            <a:picLocks noChangeAspect="1"/>
          </p:cNvPicPr>
          <p:nvPr/>
        </p:nvPicPr>
        <p:blipFill>
          <a:blip r:embed="rId2"/>
          <a:stretch>
            <a:fillRect/>
          </a:stretch>
        </p:blipFill>
        <p:spPr>
          <a:xfrm>
            <a:off x="1257299" y="3536658"/>
            <a:ext cx="10207313" cy="2410129"/>
          </a:xfrm>
          <a:prstGeom prst="rect">
            <a:avLst/>
          </a:prstGeom>
        </p:spPr>
      </p:pic>
    </p:spTree>
    <p:extLst>
      <p:ext uri="{BB962C8B-B14F-4D97-AF65-F5344CB8AC3E}">
        <p14:creationId xmlns:p14="http://schemas.microsoft.com/office/powerpoint/2010/main" val="2121216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CA48D-0678-4E4E-A287-5586487666E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Extra content on couplers</a:t>
            </a:r>
          </a:p>
        </p:txBody>
      </p:sp>
      <p:pic>
        <p:nvPicPr>
          <p:cNvPr id="4" name="Online Media 3" title="6 different coupling types explained by Coupling Tips">
            <a:hlinkClick r:id="" action="ppaction://media"/>
            <a:extLst>
              <a:ext uri="{FF2B5EF4-FFF2-40B4-BE49-F238E27FC236}">
                <a16:creationId xmlns:a16="http://schemas.microsoft.com/office/drawing/2014/main" id="{CEBC920C-C52A-49D2-8819-4ABD8A16F0C0}"/>
              </a:ext>
            </a:extLst>
          </p:cNvPr>
          <p:cNvPicPr>
            <a:picLocks noRot="1" noChangeAspect="1"/>
          </p:cNvPicPr>
          <p:nvPr>
            <a:videoFile r:link="rId1"/>
          </p:nvPr>
        </p:nvPicPr>
        <p:blipFill>
          <a:blip r:embed="rId3"/>
          <a:stretch>
            <a:fillRect/>
          </a:stretch>
        </p:blipFill>
        <p:spPr>
          <a:xfrm>
            <a:off x="5153822" y="1589786"/>
            <a:ext cx="6553545" cy="3686370"/>
          </a:xfrm>
          <a:prstGeom prst="rect">
            <a:avLst/>
          </a:prstGeom>
        </p:spPr>
      </p:pic>
    </p:spTree>
    <p:extLst>
      <p:ext uri="{BB962C8B-B14F-4D97-AF65-F5344CB8AC3E}">
        <p14:creationId xmlns:p14="http://schemas.microsoft.com/office/powerpoint/2010/main" val="118295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1853584" cy="523220"/>
          </a:xfrm>
          <a:prstGeom prst="rect">
            <a:avLst/>
          </a:prstGeom>
        </p:spPr>
        <p:txBody>
          <a:bodyPr wrap="none">
            <a:spAutoFit/>
          </a:bodyPr>
          <a:lstStyle/>
          <a:p>
            <a:r>
              <a:rPr lang="en-GB" sz="2800" dirty="0"/>
              <a:t>Key Criteria</a:t>
            </a:r>
            <a:endParaRPr lang="fr-FR" sz="2800" dirty="0"/>
          </a:p>
        </p:txBody>
      </p:sp>
      <p:sp>
        <p:nvSpPr>
          <p:cNvPr id="8" name="Subtitle 2"/>
          <p:cNvSpPr>
            <a:spLocks noGrp="1"/>
          </p:cNvSpPr>
          <p:nvPr>
            <p:ph type="subTitle" idx="1"/>
          </p:nvPr>
        </p:nvSpPr>
        <p:spPr>
          <a:xfrm>
            <a:off x="279400" y="1542018"/>
            <a:ext cx="11036300" cy="4553982"/>
          </a:xfrm>
        </p:spPr>
        <p:txBody>
          <a:bodyPr>
            <a:normAutofit/>
          </a:bodyPr>
          <a:lstStyle/>
          <a:p>
            <a:pPr marL="457200" indent="-457200" algn="l">
              <a:buFont typeface="Arial" panose="020B0604020202020204" pitchFamily="34" charset="0"/>
              <a:buChar char="•"/>
            </a:pPr>
            <a:r>
              <a:rPr lang="en-GB" sz="3200" b="1" i="1" dirty="0"/>
              <a:t>Angular Misalignment:</a:t>
            </a:r>
            <a:r>
              <a:rPr lang="en-GB" sz="3200" i="1" dirty="0"/>
              <a:t> </a:t>
            </a:r>
            <a:r>
              <a:rPr lang="en-GB" sz="3200" dirty="0"/>
              <a:t>The axis of two shafts intersect at angles to each other</a:t>
            </a:r>
          </a:p>
          <a:p>
            <a:pPr marL="457200" indent="-457200" algn="l">
              <a:buFont typeface="Arial" panose="020B0604020202020204" pitchFamily="34" charset="0"/>
              <a:buChar char="•"/>
            </a:pPr>
            <a:r>
              <a:rPr lang="en-GB" sz="3200" b="1" i="1" dirty="0"/>
              <a:t>Parallel Misalignment:</a:t>
            </a:r>
            <a:r>
              <a:rPr lang="en-GB" sz="3200" dirty="0"/>
              <a:t> The shaft axes of two shafts are parallel but offset from each other.</a:t>
            </a:r>
            <a:endParaRPr lang="en-GB" sz="2800" dirty="0"/>
          </a:p>
          <a:p>
            <a:pPr marL="457200" indent="-457200" algn="l">
              <a:buFont typeface="Arial" panose="020B0604020202020204" pitchFamily="34" charset="0"/>
              <a:buChar char="•"/>
            </a:pPr>
            <a:endParaRPr lang="en-GB" sz="3200" b="1" i="1" dirty="0"/>
          </a:p>
          <a:p>
            <a:pPr marL="457200" indent="-457200" algn="l">
              <a:buFont typeface="Arial" panose="020B0604020202020204" pitchFamily="34" charset="0"/>
              <a:buChar char="•"/>
            </a:pPr>
            <a:endParaRPr lang="en-GB" sz="3200" b="1" i="1" dirty="0"/>
          </a:p>
        </p:txBody>
      </p:sp>
      <p:pic>
        <p:nvPicPr>
          <p:cNvPr id="7170" name="Picture 2" descr="Image result for parallel misalignment shaft coupling">
            <a:extLst>
              <a:ext uri="{FF2B5EF4-FFF2-40B4-BE49-F238E27FC236}">
                <a16:creationId xmlns:a16="http://schemas.microsoft.com/office/drawing/2014/main" id="{21012965-A697-4C60-A2E4-A361CD0F9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3428999"/>
            <a:ext cx="5212080" cy="2624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02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1853584" cy="523220"/>
          </a:xfrm>
          <a:prstGeom prst="rect">
            <a:avLst/>
          </a:prstGeom>
        </p:spPr>
        <p:txBody>
          <a:bodyPr wrap="none">
            <a:spAutoFit/>
          </a:bodyPr>
          <a:lstStyle/>
          <a:p>
            <a:r>
              <a:rPr lang="en-GB" sz="2800" dirty="0"/>
              <a:t>Key Criteria</a:t>
            </a:r>
            <a:endParaRPr lang="fr-FR" sz="2800" dirty="0"/>
          </a:p>
        </p:txBody>
      </p:sp>
      <p:sp>
        <p:nvSpPr>
          <p:cNvPr id="8" name="Subtitle 2"/>
          <p:cNvSpPr>
            <a:spLocks noGrp="1"/>
          </p:cNvSpPr>
          <p:nvPr>
            <p:ph type="subTitle" idx="1"/>
          </p:nvPr>
        </p:nvSpPr>
        <p:spPr>
          <a:xfrm>
            <a:off x="279400" y="1542018"/>
            <a:ext cx="11036300" cy="4553982"/>
          </a:xfrm>
        </p:spPr>
        <p:txBody>
          <a:bodyPr>
            <a:normAutofit/>
          </a:bodyPr>
          <a:lstStyle/>
          <a:p>
            <a:pPr marL="457200" indent="-457200" algn="l">
              <a:buFont typeface="Arial" panose="020B0604020202020204" pitchFamily="34" charset="0"/>
              <a:buChar char="•"/>
            </a:pPr>
            <a:r>
              <a:rPr lang="en-GB" sz="3200" b="1" i="1" dirty="0"/>
              <a:t>Interference Fit:</a:t>
            </a:r>
            <a:r>
              <a:rPr lang="en-GB" sz="3200" b="1" dirty="0"/>
              <a:t> </a:t>
            </a:r>
            <a:r>
              <a:rPr lang="en-GB" sz="3200" dirty="0"/>
              <a:t>Also called a shrink or press fit. The bore is actually smaller than the shaft it is to be mated with. It is the strongest fit possible but requires a thermal differential or an hydraulic press to fit.</a:t>
            </a:r>
          </a:p>
          <a:p>
            <a:pPr marL="457200" indent="-457200" algn="l">
              <a:buFont typeface="Arial" panose="020B0604020202020204" pitchFamily="34" charset="0"/>
              <a:buChar char="•"/>
            </a:pPr>
            <a:endParaRPr lang="en-GB" sz="3200" b="1" i="1" dirty="0"/>
          </a:p>
          <a:p>
            <a:pPr marL="457200" indent="-457200" algn="l">
              <a:buFont typeface="Arial" panose="020B0604020202020204" pitchFamily="34" charset="0"/>
              <a:buChar char="•"/>
            </a:pPr>
            <a:endParaRPr lang="en-GB" sz="3200" b="1" i="1" dirty="0"/>
          </a:p>
          <a:p>
            <a:pPr marL="457200" indent="-457200" algn="l">
              <a:buFont typeface="Arial" panose="020B0604020202020204" pitchFamily="34" charset="0"/>
              <a:buChar char="•"/>
            </a:pPr>
            <a:endParaRPr lang="en-GB" sz="3200" b="1" i="1" dirty="0"/>
          </a:p>
          <a:p>
            <a:pPr marL="457200" indent="-457200" algn="l">
              <a:buFont typeface="Arial" panose="020B0604020202020204" pitchFamily="34" charset="0"/>
              <a:buChar char="•"/>
            </a:pPr>
            <a:endParaRPr lang="en-GB" sz="3200" dirty="0"/>
          </a:p>
          <a:p>
            <a:pPr marL="457200" indent="-457200" algn="l">
              <a:buFont typeface="Arial" panose="020B0604020202020204" pitchFamily="34" charset="0"/>
              <a:buChar char="•"/>
            </a:pPr>
            <a:endParaRPr lang="en-GB" sz="3200" dirty="0"/>
          </a:p>
          <a:p>
            <a:pPr marL="457200" indent="-457200" algn="l">
              <a:buFont typeface="Arial" panose="020B0604020202020204" pitchFamily="34" charset="0"/>
              <a:buChar char="•"/>
            </a:pPr>
            <a:endParaRPr lang="en-GB" sz="3200" dirty="0"/>
          </a:p>
          <a:p>
            <a:pPr marL="457200" indent="-457200" algn="l">
              <a:buFont typeface="Arial" panose="020B0604020202020204" pitchFamily="34" charset="0"/>
              <a:buChar char="•"/>
            </a:pPr>
            <a:endParaRPr lang="en-GB" sz="3200" dirty="0"/>
          </a:p>
        </p:txBody>
      </p:sp>
      <p:pic>
        <p:nvPicPr>
          <p:cNvPr id="6146" name="Picture 2" descr="Related image">
            <a:extLst>
              <a:ext uri="{FF2B5EF4-FFF2-40B4-BE49-F238E27FC236}">
                <a16:creationId xmlns:a16="http://schemas.microsoft.com/office/drawing/2014/main" id="{E4E61841-42A3-4F28-8226-692229972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00" y="3701891"/>
            <a:ext cx="5928360" cy="2223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402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1853584" cy="523220"/>
          </a:xfrm>
          <a:prstGeom prst="rect">
            <a:avLst/>
          </a:prstGeom>
        </p:spPr>
        <p:txBody>
          <a:bodyPr wrap="none">
            <a:spAutoFit/>
          </a:bodyPr>
          <a:lstStyle/>
          <a:p>
            <a:r>
              <a:rPr lang="en-GB" sz="2800" dirty="0"/>
              <a:t>Key Criteria</a:t>
            </a:r>
            <a:endParaRPr lang="fr-FR" sz="2800" dirty="0"/>
          </a:p>
        </p:txBody>
      </p:sp>
      <p:sp>
        <p:nvSpPr>
          <p:cNvPr id="8" name="Subtitle 2"/>
          <p:cNvSpPr>
            <a:spLocks noGrp="1"/>
          </p:cNvSpPr>
          <p:nvPr>
            <p:ph type="subTitle" idx="1"/>
          </p:nvPr>
        </p:nvSpPr>
        <p:spPr>
          <a:xfrm>
            <a:off x="279400" y="1542018"/>
            <a:ext cx="11036300" cy="4553982"/>
          </a:xfrm>
        </p:spPr>
        <p:txBody>
          <a:bodyPr>
            <a:normAutofit fontScale="85000" lnSpcReduction="20000"/>
          </a:bodyPr>
          <a:lstStyle/>
          <a:p>
            <a:pPr marL="457200" indent="-457200" algn="l">
              <a:buFont typeface="Arial" panose="020B0604020202020204" pitchFamily="34" charset="0"/>
              <a:buChar char="•"/>
            </a:pPr>
            <a:r>
              <a:rPr lang="en-GB" sz="3200" b="1" i="1" dirty="0"/>
              <a:t>Clearance Fit: </a:t>
            </a:r>
            <a:r>
              <a:rPr lang="en-GB" sz="3200" dirty="0"/>
              <a:t>The bore is larger than the shaft. It maintains its position on the shaft through the use of a key and set screw.</a:t>
            </a:r>
          </a:p>
          <a:p>
            <a:pPr marL="457200" indent="-457200" algn="l">
              <a:buFont typeface="Arial" panose="020B0604020202020204" pitchFamily="34" charset="0"/>
              <a:buChar char="•"/>
            </a:pPr>
            <a:endParaRPr lang="en-GB" sz="3200" b="1" i="1" dirty="0"/>
          </a:p>
          <a:p>
            <a:pPr marL="457200" indent="-457200" algn="l">
              <a:buFont typeface="Arial" panose="020B0604020202020204" pitchFamily="34" charset="0"/>
              <a:buChar char="•"/>
            </a:pPr>
            <a:endParaRPr lang="en-GB" sz="3200" b="1" i="1" dirty="0"/>
          </a:p>
          <a:p>
            <a:pPr marL="457200" indent="-457200" algn="l">
              <a:buFont typeface="Arial" panose="020B0604020202020204" pitchFamily="34" charset="0"/>
              <a:buChar char="•"/>
            </a:pPr>
            <a:endParaRPr lang="en-GB" sz="3200" b="1" i="1" dirty="0"/>
          </a:p>
          <a:p>
            <a:pPr marL="457200" indent="-457200" algn="l">
              <a:buFont typeface="Arial" panose="020B0604020202020204" pitchFamily="34" charset="0"/>
              <a:buChar char="•"/>
            </a:pPr>
            <a:endParaRPr lang="en-GB" sz="3200" b="1" i="1" dirty="0"/>
          </a:p>
          <a:p>
            <a:pPr marL="457200" indent="-457200" algn="l">
              <a:buFont typeface="Arial" panose="020B0604020202020204" pitchFamily="34" charset="0"/>
              <a:buChar char="•"/>
            </a:pPr>
            <a:endParaRPr lang="en-GB" sz="3200" b="1" i="1" dirty="0"/>
          </a:p>
          <a:p>
            <a:pPr marL="457200" indent="-457200" algn="l">
              <a:buFont typeface="Arial" panose="020B0604020202020204" pitchFamily="34" charset="0"/>
              <a:buChar char="•"/>
            </a:pPr>
            <a:endParaRPr lang="en-GB" sz="3200" b="1" i="1" dirty="0"/>
          </a:p>
          <a:p>
            <a:pPr marL="457200" indent="-457200" algn="l">
              <a:buFont typeface="Arial" panose="020B0604020202020204" pitchFamily="34" charset="0"/>
              <a:buChar char="•"/>
            </a:pPr>
            <a:endParaRPr lang="en-GB" sz="3200" b="1" i="1" dirty="0"/>
          </a:p>
          <a:p>
            <a:pPr marL="457200" indent="-457200" algn="l">
              <a:buFont typeface="Arial" panose="020B0604020202020204" pitchFamily="34" charset="0"/>
              <a:buChar char="•"/>
            </a:pPr>
            <a:r>
              <a:rPr lang="en-GB" sz="3200" b="1" i="1" dirty="0"/>
              <a:t>End Float:</a:t>
            </a:r>
            <a:r>
              <a:rPr lang="en-GB" sz="3200" dirty="0"/>
              <a:t> The shafts could be in angular and parallel alignment. However, the shafts move in and out relative to each other.</a:t>
            </a:r>
          </a:p>
          <a:p>
            <a:pPr marL="457200" indent="-457200" algn="l">
              <a:buFont typeface="Arial" panose="020B0604020202020204" pitchFamily="34" charset="0"/>
              <a:buChar char="•"/>
            </a:pPr>
            <a:endParaRPr lang="en-GB" sz="3200" dirty="0"/>
          </a:p>
          <a:p>
            <a:pPr marL="457200" indent="-457200" algn="l">
              <a:buFont typeface="Arial" panose="020B0604020202020204" pitchFamily="34" charset="0"/>
              <a:buChar char="•"/>
            </a:pPr>
            <a:endParaRPr lang="en-GB" sz="3200" dirty="0"/>
          </a:p>
          <a:p>
            <a:pPr marL="457200" indent="-457200" algn="l">
              <a:buFont typeface="Arial" panose="020B0604020202020204" pitchFamily="34" charset="0"/>
              <a:buChar char="•"/>
            </a:pPr>
            <a:endParaRPr lang="en-GB" sz="3200" dirty="0"/>
          </a:p>
          <a:p>
            <a:pPr marL="457200" indent="-457200" algn="l">
              <a:buFont typeface="Arial" panose="020B0604020202020204" pitchFamily="34" charset="0"/>
              <a:buChar char="•"/>
            </a:pPr>
            <a:endParaRPr lang="en-GB" sz="3200" dirty="0"/>
          </a:p>
        </p:txBody>
      </p:sp>
      <p:pic>
        <p:nvPicPr>
          <p:cNvPr id="8194" name="Picture 2" descr="Image result for clearance fit shaft coupling">
            <a:extLst>
              <a:ext uri="{FF2B5EF4-FFF2-40B4-BE49-F238E27FC236}">
                <a16:creationId xmlns:a16="http://schemas.microsoft.com/office/drawing/2014/main" id="{319B4C87-F7E6-4313-B76E-AB80E4263D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9320" y="2331720"/>
            <a:ext cx="3633484" cy="2727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7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2393604" cy="523220"/>
          </a:xfrm>
          <a:prstGeom prst="rect">
            <a:avLst/>
          </a:prstGeom>
        </p:spPr>
        <p:txBody>
          <a:bodyPr wrap="none">
            <a:spAutoFit/>
          </a:bodyPr>
          <a:lstStyle/>
          <a:p>
            <a:r>
              <a:rPr lang="en-GB" sz="2800" dirty="0"/>
              <a:t>Solid Couplings</a:t>
            </a:r>
            <a:endParaRPr lang="fr-FR" sz="2800" dirty="0"/>
          </a:p>
        </p:txBody>
      </p:sp>
      <p:pic>
        <p:nvPicPr>
          <p:cNvPr id="2" name="Picture 1"/>
          <p:cNvPicPr>
            <a:picLocks noChangeAspect="1"/>
          </p:cNvPicPr>
          <p:nvPr/>
        </p:nvPicPr>
        <p:blipFill>
          <a:blip r:embed="rId2"/>
          <a:stretch>
            <a:fillRect/>
          </a:stretch>
        </p:blipFill>
        <p:spPr>
          <a:xfrm>
            <a:off x="2950799" y="1561068"/>
            <a:ext cx="5632298" cy="4230132"/>
          </a:xfrm>
          <a:prstGeom prst="rect">
            <a:avLst/>
          </a:prstGeom>
        </p:spPr>
      </p:pic>
    </p:spTree>
    <p:extLst>
      <p:ext uri="{BB962C8B-B14F-4D97-AF65-F5344CB8AC3E}">
        <p14:creationId xmlns:p14="http://schemas.microsoft.com/office/powerpoint/2010/main" val="1598359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2792111" cy="523220"/>
          </a:xfrm>
          <a:prstGeom prst="rect">
            <a:avLst/>
          </a:prstGeom>
        </p:spPr>
        <p:txBody>
          <a:bodyPr wrap="none">
            <a:spAutoFit/>
          </a:bodyPr>
          <a:lstStyle/>
          <a:p>
            <a:r>
              <a:rPr lang="en-GB" sz="2800" dirty="0"/>
              <a:t>Flexible Couplings</a:t>
            </a:r>
            <a:endParaRPr lang="fr-FR" sz="2800" dirty="0"/>
          </a:p>
        </p:txBody>
      </p:sp>
      <p:pic>
        <p:nvPicPr>
          <p:cNvPr id="3" name="Picture 2"/>
          <p:cNvPicPr>
            <a:picLocks noChangeAspect="1"/>
          </p:cNvPicPr>
          <p:nvPr/>
        </p:nvPicPr>
        <p:blipFill>
          <a:blip r:embed="rId2"/>
          <a:stretch>
            <a:fillRect/>
          </a:stretch>
        </p:blipFill>
        <p:spPr>
          <a:xfrm>
            <a:off x="819074" y="1897462"/>
            <a:ext cx="3886275" cy="4161968"/>
          </a:xfrm>
          <a:prstGeom prst="rect">
            <a:avLst/>
          </a:prstGeom>
        </p:spPr>
      </p:pic>
      <p:pic>
        <p:nvPicPr>
          <p:cNvPr id="5" name="Picture 4"/>
          <p:cNvPicPr>
            <a:picLocks noChangeAspect="1"/>
          </p:cNvPicPr>
          <p:nvPr/>
        </p:nvPicPr>
        <p:blipFill>
          <a:blip r:embed="rId3"/>
          <a:stretch>
            <a:fillRect/>
          </a:stretch>
        </p:blipFill>
        <p:spPr>
          <a:xfrm>
            <a:off x="5076930" y="1885809"/>
            <a:ext cx="5686319" cy="4270704"/>
          </a:xfrm>
          <a:prstGeom prst="rect">
            <a:avLst/>
          </a:prstGeom>
        </p:spPr>
      </p:pic>
    </p:spTree>
    <p:extLst>
      <p:ext uri="{BB962C8B-B14F-4D97-AF65-F5344CB8AC3E}">
        <p14:creationId xmlns:p14="http://schemas.microsoft.com/office/powerpoint/2010/main" val="3471430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46200" y="0"/>
            <a:ext cx="9639300" cy="6785110"/>
          </a:xfrm>
          <a:prstGeom prst="rect">
            <a:avLst/>
          </a:prstGeom>
        </p:spPr>
      </p:pic>
    </p:spTree>
    <p:extLst>
      <p:ext uri="{BB962C8B-B14F-4D97-AF65-F5344CB8AC3E}">
        <p14:creationId xmlns:p14="http://schemas.microsoft.com/office/powerpoint/2010/main" val="1827355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2792111" cy="523220"/>
          </a:xfrm>
          <a:prstGeom prst="rect">
            <a:avLst/>
          </a:prstGeom>
        </p:spPr>
        <p:txBody>
          <a:bodyPr wrap="none">
            <a:spAutoFit/>
          </a:bodyPr>
          <a:lstStyle/>
          <a:p>
            <a:r>
              <a:rPr lang="en-GB" sz="2800" dirty="0"/>
              <a:t>Flexible Couplings</a:t>
            </a:r>
            <a:endParaRPr lang="fr-FR" sz="2800" dirty="0"/>
          </a:p>
        </p:txBody>
      </p:sp>
      <p:pic>
        <p:nvPicPr>
          <p:cNvPr id="2" name="Picture 1"/>
          <p:cNvPicPr>
            <a:picLocks noChangeAspect="1"/>
          </p:cNvPicPr>
          <p:nvPr/>
        </p:nvPicPr>
        <p:blipFill>
          <a:blip r:embed="rId2"/>
          <a:stretch>
            <a:fillRect/>
          </a:stretch>
        </p:blipFill>
        <p:spPr>
          <a:xfrm>
            <a:off x="3713972" y="1358912"/>
            <a:ext cx="4540239" cy="4546588"/>
          </a:xfrm>
          <a:prstGeom prst="rect">
            <a:avLst/>
          </a:prstGeom>
        </p:spPr>
      </p:pic>
    </p:spTree>
    <p:extLst>
      <p:ext uri="{BB962C8B-B14F-4D97-AF65-F5344CB8AC3E}">
        <p14:creationId xmlns:p14="http://schemas.microsoft.com/office/powerpoint/2010/main" val="2602382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1552028" cy="523220"/>
          </a:xfrm>
          <a:prstGeom prst="rect">
            <a:avLst/>
          </a:prstGeom>
        </p:spPr>
        <p:txBody>
          <a:bodyPr wrap="none">
            <a:spAutoFit/>
          </a:bodyPr>
          <a:lstStyle/>
          <a:p>
            <a:r>
              <a:rPr lang="en-GB" sz="2800" dirty="0"/>
              <a:t>Shear Pin</a:t>
            </a:r>
            <a:endParaRPr lang="fr-FR" sz="2800" dirty="0"/>
          </a:p>
        </p:txBody>
      </p:sp>
      <p:sp>
        <p:nvSpPr>
          <p:cNvPr id="9" name="Subtitle 2"/>
          <p:cNvSpPr txBox="1">
            <a:spLocks/>
          </p:cNvSpPr>
          <p:nvPr/>
        </p:nvSpPr>
        <p:spPr>
          <a:xfrm>
            <a:off x="279400" y="1542018"/>
            <a:ext cx="4654550" cy="455398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dirty="0"/>
              <a:t>Used on some couplings, to protect drive and load against overload. The pin is located between coupling halves and is machined to break or shear at a predetermined load.</a:t>
            </a:r>
            <a:endParaRPr lang="en-GB" sz="2800" dirty="0"/>
          </a:p>
        </p:txBody>
      </p:sp>
      <p:pic>
        <p:nvPicPr>
          <p:cNvPr id="3" name="Picture 2"/>
          <p:cNvPicPr>
            <a:picLocks noChangeAspect="1"/>
          </p:cNvPicPr>
          <p:nvPr/>
        </p:nvPicPr>
        <p:blipFill>
          <a:blip r:embed="rId2"/>
          <a:stretch>
            <a:fillRect/>
          </a:stretch>
        </p:blipFill>
        <p:spPr>
          <a:xfrm>
            <a:off x="7467600" y="1358900"/>
            <a:ext cx="4095749" cy="4101477"/>
          </a:xfrm>
          <a:prstGeom prst="rect">
            <a:avLst/>
          </a:prstGeom>
        </p:spPr>
      </p:pic>
      <p:pic>
        <p:nvPicPr>
          <p:cNvPr id="6146" name="Picture 2" descr="http://www.motionmarketplace.com/_images/marketing/couplings/shear-pin-coupling/shear-pin-coupling-4.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72024" y="3550919"/>
            <a:ext cx="3228975" cy="258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910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839397" cy="523220"/>
          </a:xfrm>
          <a:prstGeom prst="rect">
            <a:avLst/>
          </a:prstGeom>
        </p:spPr>
        <p:txBody>
          <a:bodyPr wrap="none">
            <a:spAutoFit/>
          </a:bodyPr>
          <a:lstStyle/>
          <a:p>
            <a:r>
              <a:rPr lang="en-GB" sz="2800" dirty="0"/>
              <a:t>Keys</a:t>
            </a:r>
            <a:endParaRPr lang="fr-FR" sz="2800" dirty="0"/>
          </a:p>
        </p:txBody>
      </p:sp>
      <p:sp>
        <p:nvSpPr>
          <p:cNvPr id="9" name="Subtitle 2"/>
          <p:cNvSpPr txBox="1">
            <a:spLocks/>
          </p:cNvSpPr>
          <p:nvPr/>
        </p:nvSpPr>
        <p:spPr>
          <a:xfrm>
            <a:off x="279400" y="1542018"/>
            <a:ext cx="4654550" cy="455398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GB" sz="3200" dirty="0"/>
              <a:t>Key is a component that provides a torque transmitting link between two power-transmitting elements.</a:t>
            </a:r>
          </a:p>
          <a:p>
            <a:pPr marL="457200" indent="-457200" algn="l">
              <a:buFont typeface="Arial" panose="020B0604020202020204" pitchFamily="34" charset="0"/>
              <a:buChar char="•"/>
            </a:pPr>
            <a:r>
              <a:rPr lang="en-GB" sz="3200" dirty="0"/>
              <a:t>The most common types of keys are the square and rectangular parallel keys.</a:t>
            </a:r>
          </a:p>
          <a:p>
            <a:pPr marL="457200" indent="-457200" algn="l">
              <a:buFont typeface="Arial" panose="020B0604020202020204" pitchFamily="34" charset="0"/>
              <a:buChar char="•"/>
            </a:pPr>
            <a:r>
              <a:rPr lang="en-GB" sz="3200" dirty="0"/>
              <a:t>The key width is nominally 0.25 of the shaft diameter.</a:t>
            </a:r>
            <a:endParaRPr lang="en-GB" sz="2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53199" y="1475397"/>
            <a:ext cx="4653975" cy="2190856"/>
          </a:xfrm>
          <a:prstGeom prst="rect">
            <a:avLst/>
          </a:prstGeom>
        </p:spPr>
      </p:pic>
      <p:pic>
        <p:nvPicPr>
          <p:cNvPr id="14338" name="Picture 2" descr="http://dekkerknowledge.com/images/Monoblock%20Coupling%2038.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91449" y="4038707"/>
            <a:ext cx="2667001" cy="199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599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1069524" cy="523220"/>
          </a:xfrm>
          <a:prstGeom prst="rect">
            <a:avLst/>
          </a:prstGeom>
        </p:spPr>
        <p:txBody>
          <a:bodyPr wrap="none">
            <a:spAutoFit/>
          </a:bodyPr>
          <a:lstStyle/>
          <a:p>
            <a:r>
              <a:rPr lang="en-GB" sz="2800" dirty="0"/>
              <a:t>Spline</a:t>
            </a:r>
            <a:endParaRPr lang="fr-FR" sz="2800" dirty="0"/>
          </a:p>
        </p:txBody>
      </p:sp>
      <p:sp>
        <p:nvSpPr>
          <p:cNvPr id="9" name="Subtitle 2"/>
          <p:cNvSpPr txBox="1">
            <a:spLocks/>
          </p:cNvSpPr>
          <p:nvPr/>
        </p:nvSpPr>
        <p:spPr>
          <a:xfrm>
            <a:off x="279400" y="1542018"/>
            <a:ext cx="4654550" cy="455398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GB" sz="3200" dirty="0"/>
              <a:t>A series of axial keys machined into a shaft, with corresponding grooves machined into the mating part.</a:t>
            </a:r>
          </a:p>
          <a:p>
            <a:pPr marL="457200" indent="-457200" algn="l">
              <a:buFont typeface="Arial" panose="020B0604020202020204" pitchFamily="34" charset="0"/>
              <a:buChar char="•"/>
            </a:pPr>
            <a:r>
              <a:rPr lang="en-GB" sz="3200" dirty="0"/>
              <a:t>Integral with the shaft, so no relative motion can occur.</a:t>
            </a:r>
          </a:p>
          <a:p>
            <a:pPr marL="457200" indent="-457200" algn="l">
              <a:buFont typeface="Arial" panose="020B0604020202020204" pitchFamily="34" charset="0"/>
              <a:buChar char="•"/>
            </a:pPr>
            <a:r>
              <a:rPr lang="en-GB" sz="3200" dirty="0"/>
              <a:t>Because of the multiple splines on the shaft, the mating element can be indexed to various position</a:t>
            </a:r>
            <a:endParaRPr lang="en-GB" sz="2800" dirty="0"/>
          </a:p>
        </p:txBody>
      </p:sp>
      <p:pic>
        <p:nvPicPr>
          <p:cNvPr id="3" name="Picture 2"/>
          <p:cNvPicPr>
            <a:picLocks noChangeAspect="1"/>
          </p:cNvPicPr>
          <p:nvPr/>
        </p:nvPicPr>
        <p:blipFill>
          <a:blip r:embed="rId2"/>
          <a:stretch>
            <a:fillRect/>
          </a:stretch>
        </p:blipFill>
        <p:spPr>
          <a:xfrm>
            <a:off x="6700837" y="2234280"/>
            <a:ext cx="4086225" cy="3608640"/>
          </a:xfrm>
          <a:prstGeom prst="rect">
            <a:avLst/>
          </a:prstGeom>
        </p:spPr>
      </p:pic>
    </p:spTree>
    <p:extLst>
      <p:ext uri="{BB962C8B-B14F-4D97-AF65-F5344CB8AC3E}">
        <p14:creationId xmlns:p14="http://schemas.microsoft.com/office/powerpoint/2010/main" val="294653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804672" y="723578"/>
            <a:ext cx="3387106" cy="1645501"/>
          </a:xfrm>
        </p:spPr>
        <p:txBody>
          <a:bodyPr>
            <a:normAutofit/>
          </a:bodyPr>
          <a:lstStyle/>
          <a:p>
            <a:r>
              <a:rPr lang="en-GB" sz="3100"/>
              <a:t>Power transmission: </a:t>
            </a:r>
            <a:r>
              <a:rPr lang="en-GB" sz="3100" err="1"/>
              <a:t>Ballscrew</a:t>
            </a:r>
            <a:r>
              <a:rPr lang="en-GB" sz="3100"/>
              <a:t> and leadscrew</a:t>
            </a:r>
            <a:endParaRPr lang="en-US" sz="3100"/>
          </a:p>
        </p:txBody>
      </p:sp>
      <p:sp>
        <p:nvSpPr>
          <p:cNvPr id="2" name="Content Placeholder 1"/>
          <p:cNvSpPr>
            <a:spLocks noGrp="1"/>
          </p:cNvSpPr>
          <p:nvPr>
            <p:ph idx="1"/>
          </p:nvPr>
        </p:nvSpPr>
        <p:spPr>
          <a:xfrm>
            <a:off x="804672" y="2548467"/>
            <a:ext cx="3387105" cy="3628495"/>
          </a:xfrm>
        </p:spPr>
        <p:txBody>
          <a:bodyPr>
            <a:normAutofit/>
          </a:bodyPr>
          <a:lstStyle/>
          <a:p>
            <a:pPr marL="457200" indent="-457200"/>
            <a:r>
              <a:rPr lang="en-GB" sz="1800"/>
              <a:t>Both convert rotary motion efficiently into linear motion.</a:t>
            </a:r>
          </a:p>
          <a:p>
            <a:pPr marL="457200" indent="-457200"/>
            <a:r>
              <a:rPr lang="en-GB" sz="1800"/>
              <a:t>Ballscrews have low friction and hence good dynamic response.</a:t>
            </a:r>
          </a:p>
          <a:p>
            <a:pPr marL="457200" indent="-457200"/>
            <a:r>
              <a:rPr lang="en-GB" sz="1800"/>
              <a:t>Leadscrews have direct contact between the screw and the nut and this leads to a relatively high friction (hence less efficient).</a:t>
            </a:r>
          </a:p>
          <a:p>
            <a:pPr marL="457200" indent="-457200"/>
            <a:endParaRPr lang="fr-FR" sz="1800"/>
          </a:p>
          <a:p>
            <a:endParaRPr lang="en-US" sz="1800"/>
          </a:p>
        </p:txBody>
      </p:sp>
      <p:sp>
        <p:nvSpPr>
          <p:cNvPr id="1032" name="Rectangle 74">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3" name="Rectangle 76">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9463" y="1008216"/>
            <a:ext cx="3775899" cy="2293415"/>
          </a:xfrm>
          <a:prstGeom prst="rect">
            <a:avLst/>
          </a:prstGeom>
        </p:spPr>
      </p:pic>
      <p:sp>
        <p:nvSpPr>
          <p:cNvPr id="1034" name="Rectangle 78">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https://basctest.files.wordpress.com/2016/01/ultra-thurst-ball-screw-graphic.jpg?w=590"/>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9279639" y="803855"/>
            <a:ext cx="2438503" cy="2058356"/>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http://www.optodyne.com/opnew5/App/images/ap-1122_1_1.jpg"/>
          <p:cNvPicPr>
            <a:picLocks noChangeAspect="1" noChangeArrowheads="1"/>
          </p:cNvPicPr>
          <p:nvPr/>
        </p:nvPicPr>
        <p:blipFill rotWithShape="1">
          <a:blip r:embed="rId4" cstate="email">
            <a:extLst>
              <a:ext uri="{28A0092B-C50C-407E-A947-70E740481C1C}">
                <a14:useLocalDpi xmlns:a14="http://schemas.microsoft.com/office/drawing/2010/main"/>
              </a:ext>
            </a:extLst>
          </a:blip>
          <a:stretch/>
        </p:blipFill>
        <p:spPr bwMode="auto">
          <a:xfrm>
            <a:off x="5009463" y="4694705"/>
            <a:ext cx="3775899" cy="1312767"/>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http://www.thk.com/sites/default/files/images/ja/products/class/screwnut/screwnut_00.jpg"/>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279639" y="4115292"/>
            <a:ext cx="2438503" cy="182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99008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2792-49C1-47B8-BF89-5666C533F52E}"/>
              </a:ext>
            </a:extLst>
          </p:cNvPr>
          <p:cNvSpPr>
            <a:spLocks noGrp="1"/>
          </p:cNvSpPr>
          <p:nvPr>
            <p:ph type="title"/>
          </p:nvPr>
        </p:nvSpPr>
        <p:spPr>
          <a:xfrm>
            <a:off x="841247" y="581891"/>
            <a:ext cx="3771009" cy="3740727"/>
          </a:xfrm>
        </p:spPr>
        <p:txBody>
          <a:bodyPr vert="horz" lIns="91440" tIns="45720" rIns="91440" bIns="45720" rtlCol="0" anchor="b">
            <a:normAutofit/>
          </a:bodyPr>
          <a:lstStyle/>
          <a:p>
            <a:r>
              <a:rPr lang="en-US" sz="5400" kern="1200" dirty="0">
                <a:solidFill>
                  <a:schemeClr val="tx1"/>
                </a:solidFill>
                <a:latin typeface="+mj-lt"/>
                <a:ea typeface="+mj-ea"/>
                <a:cs typeface="+mj-cs"/>
              </a:rPr>
              <a:t>Background on ball screw</a:t>
            </a:r>
          </a:p>
        </p:txBody>
      </p:sp>
      <p:pic>
        <p:nvPicPr>
          <p:cNvPr id="3" name="Online Media 2" title="How A Ball Screw Works (Animated)">
            <a:hlinkClick r:id="" action="ppaction://media"/>
            <a:extLst>
              <a:ext uri="{FF2B5EF4-FFF2-40B4-BE49-F238E27FC236}">
                <a16:creationId xmlns:a16="http://schemas.microsoft.com/office/drawing/2014/main" id="{C06E9FAB-4053-4C39-BD64-DB613447F17B}"/>
              </a:ext>
            </a:extLst>
          </p:cNvPr>
          <p:cNvPicPr>
            <a:picLocks noRot="1" noChangeAspect="1"/>
          </p:cNvPicPr>
          <p:nvPr>
            <a:videoFile r:link="rId1"/>
          </p:nvPr>
        </p:nvPicPr>
        <p:blipFill>
          <a:blip r:embed="rId3"/>
          <a:stretch>
            <a:fillRect/>
          </a:stretch>
        </p:blipFill>
        <p:spPr>
          <a:xfrm>
            <a:off x="4612256" y="1316143"/>
            <a:ext cx="6768616" cy="3824268"/>
          </a:xfrm>
          <a:prstGeom prst="rect">
            <a:avLst/>
          </a:prstGeom>
        </p:spPr>
      </p:pic>
    </p:spTree>
    <p:extLst>
      <p:ext uri="{BB962C8B-B14F-4D97-AF65-F5344CB8AC3E}">
        <p14:creationId xmlns:p14="http://schemas.microsoft.com/office/powerpoint/2010/main" val="171801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2792-49C1-47B8-BF89-5666C533F52E}"/>
              </a:ext>
            </a:extLst>
          </p:cNvPr>
          <p:cNvSpPr>
            <a:spLocks noGrp="1"/>
          </p:cNvSpPr>
          <p:nvPr>
            <p:ph type="title"/>
          </p:nvPr>
        </p:nvSpPr>
        <p:spPr>
          <a:xfrm>
            <a:off x="841247" y="581891"/>
            <a:ext cx="3771009" cy="3740727"/>
          </a:xfrm>
        </p:spPr>
        <p:txBody>
          <a:bodyPr vert="horz" lIns="91440" tIns="45720" rIns="91440" bIns="45720" rtlCol="0" anchor="b">
            <a:normAutofit/>
          </a:bodyPr>
          <a:lstStyle/>
          <a:p>
            <a:r>
              <a:rPr lang="en-US" sz="5400" kern="1200" dirty="0">
                <a:solidFill>
                  <a:schemeClr val="tx1"/>
                </a:solidFill>
                <a:latin typeface="+mj-lt"/>
                <a:ea typeface="+mj-ea"/>
                <a:cs typeface="+mj-cs"/>
              </a:rPr>
              <a:t>Background on roller screw</a:t>
            </a:r>
          </a:p>
        </p:txBody>
      </p:sp>
      <p:pic>
        <p:nvPicPr>
          <p:cNvPr id="4" name="Online Media 3" title="Ewellix - Planetary roller screws">
            <a:hlinkClick r:id="" action="ppaction://media"/>
            <a:extLst>
              <a:ext uri="{FF2B5EF4-FFF2-40B4-BE49-F238E27FC236}">
                <a16:creationId xmlns:a16="http://schemas.microsoft.com/office/drawing/2014/main" id="{6B41267D-28C3-EC09-0BE3-1A251C0658EA}"/>
              </a:ext>
            </a:extLst>
          </p:cNvPr>
          <p:cNvPicPr>
            <a:picLocks noRot="1" noChangeAspect="1"/>
          </p:cNvPicPr>
          <p:nvPr>
            <a:videoFile r:link="rId1"/>
          </p:nvPr>
        </p:nvPicPr>
        <p:blipFill>
          <a:blip r:embed="rId3"/>
          <a:stretch>
            <a:fillRect/>
          </a:stretch>
        </p:blipFill>
        <p:spPr>
          <a:xfrm>
            <a:off x="4761107" y="1492733"/>
            <a:ext cx="6483722" cy="3663303"/>
          </a:xfrm>
          <a:prstGeom prst="rect">
            <a:avLst/>
          </a:prstGeom>
        </p:spPr>
      </p:pic>
    </p:spTree>
    <p:extLst>
      <p:ext uri="{BB962C8B-B14F-4D97-AF65-F5344CB8AC3E}">
        <p14:creationId xmlns:p14="http://schemas.microsoft.com/office/powerpoint/2010/main" val="173596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400" y="673100"/>
            <a:ext cx="116586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564718" y="742434"/>
            <a:ext cx="5624425" cy="523220"/>
          </a:xfrm>
          <a:prstGeom prst="rect">
            <a:avLst/>
          </a:prstGeom>
        </p:spPr>
        <p:txBody>
          <a:bodyPr wrap="none">
            <a:spAutoFit/>
          </a:bodyPr>
          <a:lstStyle/>
          <a:p>
            <a:r>
              <a:rPr lang="en-GB" sz="2800" dirty="0"/>
              <a:t>Ball Screw - Roller Screw comparison.</a:t>
            </a:r>
            <a:endParaRPr lang="fr-FR" sz="2800"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0550" y="1903968"/>
            <a:ext cx="11195066" cy="3620532"/>
          </a:xfrm>
          <a:prstGeom prst="rect">
            <a:avLst/>
          </a:prstGeom>
        </p:spPr>
      </p:pic>
    </p:spTree>
    <p:extLst>
      <p:ext uri="{BB962C8B-B14F-4D97-AF65-F5344CB8AC3E}">
        <p14:creationId xmlns:p14="http://schemas.microsoft.com/office/powerpoint/2010/main" val="1716614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801099" y="1396289"/>
            <a:ext cx="4399093" cy="1325563"/>
          </a:xfrm>
        </p:spPr>
        <p:txBody>
          <a:bodyPr>
            <a:normAutofit/>
          </a:bodyPr>
          <a:lstStyle/>
          <a:p>
            <a:r>
              <a:rPr lang="en-US" dirty="0"/>
              <a:t>Definition of lead</a:t>
            </a:r>
            <a:endParaRPr lang="en-GB" dirty="0"/>
          </a:p>
        </p:txBody>
      </p:sp>
      <p:sp>
        <p:nvSpPr>
          <p:cNvPr id="2" name="Content Placeholder 1"/>
          <p:cNvSpPr>
            <a:spLocks noGrp="1"/>
          </p:cNvSpPr>
          <p:nvPr>
            <p:ph idx="1"/>
          </p:nvPr>
        </p:nvSpPr>
        <p:spPr>
          <a:xfrm>
            <a:off x="805544" y="2871982"/>
            <a:ext cx="4399094" cy="3181684"/>
          </a:xfrm>
        </p:spPr>
        <p:txBody>
          <a:bodyPr anchor="t">
            <a:normAutofit/>
          </a:bodyPr>
          <a:lstStyle/>
          <a:p>
            <a:r>
              <a:rPr lang="en-GB" sz="1800"/>
              <a:t>The distance moved by one turn of the leadscrew is termed the </a:t>
            </a:r>
            <a:r>
              <a:rPr lang="en-GB" sz="1800" b="1"/>
              <a:t>lead</a:t>
            </a:r>
            <a:r>
              <a:rPr lang="en-GB" sz="1800"/>
              <a:t>.</a:t>
            </a:r>
          </a:p>
          <a:p>
            <a:r>
              <a:rPr lang="en-GB" sz="1800" b="1"/>
              <a:t>Lead</a:t>
            </a:r>
            <a:r>
              <a:rPr lang="en-GB" sz="1800"/>
              <a:t> should not be confused with the </a:t>
            </a:r>
            <a:r>
              <a:rPr lang="en-GB" sz="1800" b="1"/>
              <a:t>pitch</a:t>
            </a:r>
            <a:r>
              <a:rPr lang="en-GB" sz="1800"/>
              <a:t> of the screw, which is the distance between the threads.</a:t>
            </a:r>
            <a:endParaRPr lang="fr-FR" sz="1800"/>
          </a:p>
          <a:p>
            <a:endParaRPr lang="en-GB" sz="1800"/>
          </a:p>
        </p:txBody>
      </p:sp>
      <p:sp>
        <p:nvSpPr>
          <p:cNvPr id="13" name="Freeform: Shape 12">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3967" y="599325"/>
            <a:ext cx="3729340" cy="2741177"/>
          </a:xfrm>
          <a:prstGeom prst="rect">
            <a:avLst/>
          </a:prstGeom>
        </p:spPr>
      </p:pic>
      <p:pic>
        <p:nvPicPr>
          <p:cNvPr id="7" name="Picture 2" descr="https://upload.wikimedia.org/wikipedia/commons/2/2e/Lead_and_pitch_in_screws.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187612" y="3783209"/>
            <a:ext cx="4622052" cy="245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736938"/>
      </p:ext>
    </p:extLst>
  </p:cSld>
  <p:clrMapOvr>
    <a:overrideClrMapping bg1="dk1" tx1="lt1" bg2="dk2" tx2="lt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TPPRESENTATIONGUID" val="208e3174-c2f1-425c-9556-5b7e8395febf"/>
  <p:tag name="WASPOLLED" val="47A4FE8879694BF19C7F41D02545870E"/>
  <p:tag name="TPVERSION" val="6"/>
  <p:tag name="TPFULLVERSION" val="7.5.3.1"/>
  <p:tag name="PPTVERSION" val="15"/>
  <p:tag name="TPOS" val="2"/>
  <p:tag name="TPLASTSAVEVERSION" val="6.2 PC"/>
  <p:tag name="PRESGUID" val="fd05186a-cdc6-4288-afe5-42486f78d608"/>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2656</TotalTime>
  <Words>1945</Words>
  <Application>Microsoft Office PowerPoint</Application>
  <PresentationFormat>Widescreen</PresentationFormat>
  <Paragraphs>281</Paragraphs>
  <Slides>43</Slides>
  <Notes>2</Notes>
  <HiddenSlides>0</HiddenSlides>
  <MMClips>6</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3" baseType="lpstr">
      <vt:lpstr>Arial</vt:lpstr>
      <vt:lpstr>Calibri</vt:lpstr>
      <vt:lpstr>Calibri Light</vt:lpstr>
      <vt:lpstr>Cambria Math</vt:lpstr>
      <vt:lpstr>Times New Roman</vt:lpstr>
      <vt:lpstr>TimesNewRomanPS-ItalicMT</vt:lpstr>
      <vt:lpstr>TimesNewRomanPSMT</vt:lpstr>
      <vt:lpstr>Verdana</vt:lpstr>
      <vt:lpstr>1_Office Theme</vt:lpstr>
      <vt:lpstr>Equation</vt:lpstr>
      <vt:lpstr>PowerPoint Presentation</vt:lpstr>
      <vt:lpstr>Overview</vt:lpstr>
      <vt:lpstr>PowerPoint Presentation</vt:lpstr>
      <vt:lpstr>PowerPoint Presentation</vt:lpstr>
      <vt:lpstr>Power transmission: Ballscrew and leadscrew</vt:lpstr>
      <vt:lpstr>Background on ball screw</vt:lpstr>
      <vt:lpstr>Background on roller screw</vt:lpstr>
      <vt:lpstr>PowerPoint Presentation</vt:lpstr>
      <vt:lpstr>Definition of lead</vt:lpstr>
      <vt:lpstr>Proof - free body diagram</vt:lpstr>
      <vt:lpstr>Proof - screw-raising torque</vt:lpstr>
      <vt:lpstr>Proof - screw-lowering torque</vt:lpstr>
      <vt:lpstr>PowerPoint Presentation</vt:lpstr>
      <vt:lpstr>Torques with “screw” as the power transmission mechanism</vt:lpstr>
      <vt:lpstr>Torques with “screw” as the power transmission mechanism</vt:lpstr>
      <vt:lpstr>Torques to load inertia with “screw” as the power transmission mechanism</vt:lpstr>
      <vt:lpstr>Displacement and speed relations</vt:lpstr>
      <vt:lpstr>Displacement and speed relations</vt:lpstr>
      <vt:lpstr>Torque and inertia relations</vt:lpstr>
      <vt:lpstr>Torque and inertia relations</vt:lpstr>
      <vt:lpstr>Torque balanced equation</vt:lpstr>
      <vt:lpstr>PowerPoint Presentation</vt:lpstr>
      <vt:lpstr>Material Damping (optional)</vt:lpstr>
      <vt:lpstr>PowerPoint Presentation</vt:lpstr>
      <vt:lpstr>PowerPoint Presentation</vt:lpstr>
      <vt:lpstr>PowerPoint Presentation</vt:lpstr>
      <vt:lpstr>Extra material on Bearings</vt:lpstr>
      <vt:lpstr>PowerPoint Presentation</vt:lpstr>
      <vt:lpstr>PowerPoint Presentation</vt:lpstr>
      <vt:lpstr>PowerPoint Presentation</vt:lpstr>
      <vt:lpstr>PowerPoint Presentation</vt:lpstr>
      <vt:lpstr>PowerPoint Presentation</vt:lpstr>
      <vt:lpstr>PowerPoint Presentation</vt:lpstr>
      <vt:lpstr>Extra content on couplers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 f</dc:creator>
  <cp:lastModifiedBy>Frederic Gardes</cp:lastModifiedBy>
  <cp:revision>32</cp:revision>
  <dcterms:created xsi:type="dcterms:W3CDTF">2020-02-13T13:52:28Z</dcterms:created>
  <dcterms:modified xsi:type="dcterms:W3CDTF">2023-03-27T11:01:36Z</dcterms:modified>
</cp:coreProperties>
</file>